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Action1.xml" ContentType="application/vnd.ms-office.inkAction+xml"/>
  <Override PartName="/ppt/ink/inkAction2.xml" ContentType="application/vnd.ms-office.inkAction+xml"/>
  <Override PartName="/ppt/ink/inkAction3.xml" ContentType="application/vnd.ms-office.inkAction+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7" r:id="rId3"/>
    <p:sldId id="258" r:id="rId4"/>
    <p:sldId id="259" r:id="rId5"/>
    <p:sldId id="263" r:id="rId6"/>
    <p:sldId id="260" r:id="rId7"/>
    <p:sldId id="267" r:id="rId8"/>
    <p:sldId id="261" r:id="rId9"/>
    <p:sldId id="262" r:id="rId10"/>
    <p:sldId id="264" r:id="rId11"/>
    <p:sldId id="265" r:id="rId12"/>
    <p:sldId id="266" r:id="rId13"/>
    <p:sldId id="269"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7" d="100"/>
          <a:sy n="57" d="100"/>
        </p:scale>
        <p:origin x="92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22-02-23T06:42:39.857"/>
    </inkml:context>
    <inkml:brush xml:id="br0">
      <inkml:brushProperty name="width" value="0.08819" units="cm"/>
      <inkml:brushProperty name="height" value="0.35278" units="cm"/>
      <inkml:brushProperty name="color" value="#FF0000"/>
      <inkml:brushProperty name="tip" value="rectangle"/>
      <inkml:brushProperty name="rasterOp" value="maskPen"/>
    </inkml:brush>
    <inkml:brush xml:id="br1">
      <inkml:brushProperty name="width" value="0.05292" units="cm"/>
      <inkml:brushProperty name="height" value="0.05292" units="cm"/>
      <inkml:brushProperty name="color" value="#FF0000"/>
    </inkml:brush>
  </inkml:definitions>
  <iact:action type="add" startTime="13294">
    <iact:property name="dataType"/>
    <iact:actionData xml:id="d0">
      <inkml:trace xmlns:inkml="http://www.w3.org/2003/InkML" xml:id="stk0" contextRef="#ctx0" brushRef="#br0">4526 6899 0,'91'46'166,"138"-46"-158,45 0 1,-91 0-3,-1 0 5,1 0-7,-46 0 4,-91 0 1,0 0-1,0 0-1,45 0 12,-45 0 2,-1 45 31,1-45-31,0 0-13,-1 0 2,47 0-4,-1 0 1,-45 0 3,0 0-3,91 0 1,-46 0 0,138 0 1,-92 46-2,0-46 0,91 0 2,-45 0 1,-91 0-5,45 0 5,-91 0-4,91 0 2,-46 0 0,-45 0 3,-1 0-6,47 0 6,-46 0-5,45 0 2,0 46-1,-45-46 9,45 0 0,-45 0-7,0 0-2</inkml:trace>
    </iact:actionData>
  </iact:action>
  <iact:action type="add" startTime="16965">
    <iact:property name="dataType"/>
    <iact:actionData xml:id="d1">
      <inkml:trace xmlns:inkml="http://www.w3.org/2003/InkML" xml:id="stk1" contextRef="#ctx0" brushRef="#br1">10513 6899 0,'46'0'97,"136"0"-90,-90 0 1,91 0-1,-46 0 2,0 0-2,46 0 3,0 0-5,-92 0 5,46 0-3,-46 0-1,138 0 2,-138 0 0,92 0 1,-46 0-2,-45 0 2,136 0-1,-136 0-1,45 0 1,-46 0 2,46 0-2,-45 0-2,45 0 4,-91 0-3,-1 0 3,1 0-4,0 0 18,-1 0-8,1 0 1,45 0-2,-45 0-5,0 0 6</inkml:trace>
    </iact:actionData>
  </iact:action>
  <iact:action type="add" startTime="18702">
    <iact:property name="dataType"/>
    <iact:actionData xml:id="d2">
      <inkml:trace xmlns:inkml="http://www.w3.org/2003/InkML" xml:id="stk2" contextRef="#ctx0" brushRef="#br1">16683 6945 0,'46'45'95,"45"1"-89,-45 0 9,-1-46-5,93 45 5,-1-45 9,46 0-14,-46 0-4,45 0 2</inkml:trace>
    </iact:actionData>
  </iact:action>
  <iact:action type="add" startTime="19110">
    <iact:property name="dataType"/>
    <iact:actionData xml:id="d3">
      <inkml:trace xmlns:inkml="http://www.w3.org/2003/InkML" xml:id="stk3" contextRef="#ctx0" brushRef="#br1">21253 7767 0,'0'0'1,"92"0"2,-1 0 5,46 0 0,-45 0 0,45 0 2,-46 0-4,46 0 2,-45 0 1,136 46-2,-182-46 4,182 91-4,-90-91 0,-47 0 1,138 91-1,-1-45 1,-91 0 0,137 45 0,46 0 1,-137-91-2,0 0 3</inkml:trace>
    </iact:actionData>
  </iact:action>
  <iact:action type="add" startTime="22565">
    <iact:property name="dataType"/>
    <iact:actionData xml:id="d4">
      <inkml:trace xmlns:inkml="http://www.w3.org/2003/InkML" xml:id="stk4" contextRef="#ctx0" brushRef="#br1">4434 8041 0,'183'0'89,"46"0"-84,-1 0 3,-45 0-1,91 0 2,183 0-1,-91 137 0,45-137 0,-45 91 0,91-91 0,-91 0 1,-47 0-1,47 0-1,-183 0 1,91 0 0,-45 92 5,-92-92-10,0 0 10,-46 0-10,46 0 6,-91 0-2,0 0 1,45 0 1</inkml:trace>
    </iact:actionData>
  </iact:action>
  <iact:action type="add" startTime="27797">
    <iact:property name="dataType"/>
    <iact:actionData xml:id="d5">
      <inkml:trace xmlns:inkml="http://www.w3.org/2003/InkML" xml:id="stk5" contextRef="#ctx0" brushRef="#br1">20065 9366 0,'46'0'25,"-1"0"-20,1 0 3,0 0-1,0 0 10,45 0-9,-45 0-1,-1 0 1,-45-46 8,138 46-6,-93-46-3,1 46 1,45 0-1,1-91 2,-47 91 8,47-46-10,-46 46 9,136-45-8,-136-1-1,0 46 1,91-46 1,-91 46-2,-1 0 3,92 0-3,-91 0 1,91-45 0,0 45 0,0 0 0,-45 0 0,91-92 10,-46 92-12,-46 0 3,1-45-2,-47 45 1,1 0-1,0 0 3,45 0 5,-45 0-6,0 0 6,-1 0-7,47 0-1,-47 0 1,1 0 9,45 0-9,-45 0 0,46 0-1,45 45 3,-92-45-2,92 0 0,-45 92-1,45-47 0,-46-45 3,138 0-4,-92 46 3,0-46-2,92 0 3,91 46 6,-138-46-10,-90 91 3,-1-91-2,1 0 3,90 46 5,1-46 3,-91 0-13,45 45 4,-46-45 0,92 0 0,46 46-4,-92-46 4,137 137-1,46-137-1,-137 46 2,45-46-2,-45 0 2,91 45-2,-182-45 3,136 46-4,-136-46 3,45 0-1,0 137 1,-92-137-3,47 0 3,-46 0-2,45 0 2,0 0-1,-91 46-1,137-46 1,-45 0 0,-1 0 1,-45 0-1,0 0 0,-1 0 2,47 0-5,-46 0 19,-1 0-15,47 0-2,-47 0 3</inkml:trace>
    </iact:actionData>
  </iact:action>
  <iact:action type="add" startTime="32670">
    <iact:property name="dataType"/>
    <iact:actionData xml:id="d6">
      <inkml:trace xmlns:inkml="http://www.w3.org/2003/InkML" xml:id="stk6" contextRef="#ctx0" brushRef="#br1">15175 10599 0,'45'0'48,"93"0"-34,-93 0-6,1 0 0,45 0-1,1 0 0,45-45 2,-91 45-1,45 0 0,92 0 0,45-46 2,-45 46-5,-91 0 6,136-46-4,-45 46 2,0-91-3,91 91 2,-137 0-1,137-92 2,-137 92-1,46-45-1,0 45 2,-92 0 1,47 0-5,-47-46 3,46 46 0,-91 0 0,91 0 1,0 0-1,46 0 0,-137 0-1,136 0 3,-90 0-2,-1 0-1,-45 0 0,0 0 3,91 0-4,-92 0 4,1 0-4,91 0 4,-45 0-4,90 0 4,-44 0-3,-47 0 2,137 0-3,-136 0 3,45 0-1,-46 0 0,46 0 0,-45 0-1,-1 0 2,-45 0-2,0 0 2,45 0-2,1 0 2,-47 0 0,138 91 0,0-91 4,-92 0-4,46 46-1,-45-46-1,45 0 2,-91 0-1,45 0 0,0 0 0,1 0 9,-1 0-11,-45 0 4,0 0-2,-1 0-1,47 0 2,-47 0 5,1 0-5,46 0-2,-47 0 1,1 0 0,91 0 9,-91 0 64</inkml:trace>
    </iact:actionData>
  </iact:action>
  <iact:action type="add" startTime="35582">
    <iact:property name="dataType"/>
    <iact:actionData xml:id="d7">
      <inkml:trace xmlns:inkml="http://www.w3.org/2003/InkML" xml:id="stk7" contextRef="#ctx0" brushRef="#br1">8502 11741 0,'183'0'60,"-92"0"-50,46 0-2,138 0 0,-93 0-1,93 0 1,-138 0-1,137 0 4,-46 0-5,47 0 3,-93 0-3,47 0 2,-138 0 2,46 0-3,1 0 2,-47 0-2,0 0 3,47 0-4,-47 0 1,-45 0 2,91 0 0,-46 0-2,46 0 1,-45 0 0,45 0 0,91 0 1,-136 0 9,-1 0-14,1 0 6,-47 0-3,47 0 2,-47 0-2,1 0 17,0 0-16,-1 0 2,47 0-4,-46 0 3,45 0-3,-45 0 10,-1 0 1,47 0 1,-46 0 4,-1 0 3,47 0 7,-47 0-9,1 0 2,0 0-9,45 0 0,-45 0 23,0 0-22,45 0 6,-45 0 82,-1 0-72,1 0-19,0 0 2,-1 0-7,1 0-2,0 0 0,45 0 9,-45 0-7,0 0 7,45 0-8,-45 0 0,45 0-1,1 0 2,-1 0-1,46 0 1,-45 0-1,45 0-1,-92 0 3,47 0-5,-1 0 3,1 46 16,-1-46-5,0 0-3,-45 0-10,46 0 2,-47 0-1,-45 46 1,137-46 2,-91 0-4,45 0 2,1 0 0,-46 0 1,-1 0-1,1 0 8,0 0 0,-1 0 0,1 0 18</inkml:trace>
    </iact:actionData>
  </iact:action>
  <iact:action type="add" startTime="48550">
    <iact:property name="dataType"/>
    <iact:actionData xml:id="d8">
      <inkml:trace xmlns:inkml="http://www.w3.org/2003/InkML" xml:id="stk8" contextRef="#ctx0" brushRef="#br1">19974 13020 0,'45'-45'5,"1"-1"60,0 0-59,45 46 13,-45 0-13,-46-45 3,137 45-1,-46-46-1,138 0 1,-138 46 0,46 0 0,1 0-1,44-91 2,1 91-2,-46 0 2,46-46-1,-46 46 1,46 0-3,-92-45 6,92 45-8,-91 0 5,45-46 0,-46 46-3,46 0 3,-45 0 0,45 0-1,-91 0-1,45 0 1,46 0-1,-46 0 2,47 0 0,-93 0-1,92 0-1,-45 0 2,45 0-3,-46 0 2,46 0 0,-91 0 3,46 0-5,-1 0 3,0 0-1,1 0 7,-1 0-7,46 0 0,-91 0 0,45 0 0,47 0 0,-47 0-1,-45 0 2,91 0-1,0 0 0,-46 0 1,46 0-3,46 91 4,-91-91 5,-1 46-7,46-46 1,-45 46-2,90-1 2,-136-45 0,91 92-1,46-47-2,-46-45 11,-46 0-11,1 46 4,-46 0-3,45-1 17,-45 1-16,-1-46 0,1 46 0,0-46 8,45 0-8,1 45-1,-1 1 18,-45-46-18,-1 0 3,1 0-2,46 0-1,-47 0 2,1 0 14,45 0-15,-45 0 8,0 0 0,-1 0 7,1 0-7</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22-02-23T06:43:48.894"/>
    </inkml:context>
    <inkml:brush xml:id="br0">
      <inkml:brushProperty name="width" value="0.05292" units="cm"/>
      <inkml:brushProperty name="height" value="0.05292" units="cm"/>
      <inkml:brushProperty name="color" value="#FF0000"/>
    </inkml:brush>
  </inkml:definitions>
  <iact:action type="add" startTime="7817">
    <iact:property name="dataType"/>
    <iact:actionData xml:id="d0">
      <inkml:trace xmlns:inkml="http://www.w3.org/2003/InkML" xml:id="stk0" contextRef="#ctx0" brushRef="#br0">19334 3747 0,'-46'-46'40,"92"46"-35,0 0 4,-1-46-1,47 46 1,-47 0-1,1 0-1,91 0 4,-45 0-5,45-91 1,-92 91 1,92 0 0,-45 0-2,45 0 6,-46 0-6,47 0 1,-47 0 1,92 0 0,-138 0 0,1 0 2,137 0-2,-137 0-2,45 0 5,0 0-5,-45 0 2,91 0 0,-91 0 8,45 0-8,-45 0 0,0-46 0,91 46 16,-91 0-15,91 0 5,-46 0-7,46 0 3,46 0-3,-46 0 2,0 0-2,0 46 1,92 45 2,-138-45-2,46 45-2,-45-91 2,136 0 2,-91 46-2,-45-46-1,45 0 0,46 46 3,-46-46-3,-46 0 2,184 45-2,-184-45 1,183 137 0,-182-137 3,45 46-5,-92-46 6,47 46-11,-1-46 8,-45 46 121</inkml:trace>
    </iact:actionData>
  </iact:action>
  <iact:action type="add" startTime="9040">
    <iact:property name="dataType"/>
    <iact:actionData xml:id="d1">
      <inkml:trace xmlns:inkml="http://www.w3.org/2003/InkML" xml:id="stk1" contextRef="#ctx0" brushRef="#br0">26509 3838 0,'-45'46'41,"136"-1"-3,0-45-29,184 0-3,-47 92 4,46-92-4,138 91 3,-138-45-2,183-46 2,-46 46-2,-136 45 0,-47-45 2,-91-46-1,92 45 2,-92-45-4,-46 0 4,-45 0-3,45 0 0,-45 0 18</inkml:trace>
    </iact:actionData>
  </iact:action>
  <iact:action type="add" startTime="11673">
    <iact:property name="dataType"/>
    <iact:actionData xml:id="d2">
      <inkml:trace xmlns:inkml="http://www.w3.org/2003/InkML" xml:id="stk2" contextRef="#ctx0" brushRef="#br0">13347 5620 0,'137'0'136,"0"-46"-130,0 0 2,91-45-1,1 45 0,-92 46 3,0 0-3,-45 0 2,136-45-2,-91 45 1,-45 0 2,45 0-4,0 0 5,91 0-5,-45 0 1,46 0 1,-1 0 1,-45 0-1,91 0 1,-91 0-4,46 0 6,-47 0-4,-90 0 2,136 0-2,-45 0 0,-46 0 1,0 0 1,92 0-2,-92 0 1,92 0 0,-47 0-1,47 0 2,-46 0-1,45 0 2,-45 0-3,-46 0 0,-45 0 3,45 0-3,-46 0 1,46 0-1,-91 0 12,0 0-13,-1 0 28</inkml:trace>
    </iact:actionData>
  </iact:action>
  <iact:action type="add" startTime="13025">
    <iact:property name="dataType"/>
    <iact:actionData xml:id="d3">
      <inkml:trace xmlns:inkml="http://www.w3.org/2003/InkML" xml:id="stk3" contextRef="#ctx0" brushRef="#br0">23401 6077 0,'0'45'64,"46"-45"-58,137 0 3,-92 0-3,92 0 3,46 0-2,-184 0 2,184 0-2,-92 0 1,-46 0 2,92-91-2,-46 91 0,1 0-2,136 0 3,-183 0-2,46-46 1,92 46 0,-138 0 3,46 0-6,-45 0 3,45 0 0,-91 0-1,45 0 4,-45 0-3,-1 0-2,1 0 3,0 0-2</inkml:trace>
    </iact:actionData>
  </iact:action>
  <iact:action type="add" startTime="16018">
    <iact:property name="dataType"/>
    <iact:actionData xml:id="d4">
      <inkml:trace xmlns:inkml="http://www.w3.org/2003/InkML" xml:id="stk4" contextRef="#ctx0" brushRef="#br0">6445 6899 0,'92'0'64,"-1"0"-60,183 0 5,-137 0-1,138 0 1,-138 0-2,137 0 1,-45 0 0,228 0 10,-183 0-11,-46 0 2,47 0-3,-230 0 1,184 0 1,-46 0 0,45 91 0,-137-91 0,1 0 2,45 0-3,-46 46 0,1-46 2,-46 0-3,-1 0 3,1 0-2</inkml:trace>
    </iact:actionData>
  </iact:action>
  <iact:action type="add" startTime="21282">
    <iact:property name="dataType"/>
    <iact:actionData xml:id="d5">
      <inkml:trace xmlns:inkml="http://www.w3.org/2003/InkML" xml:id="stk5" contextRef="#ctx0" brushRef="#br0">17140 7904 0,'46'-46'15,"-1"46"-1,1 0-6,0 0 1,0 0-3,45-45 4,0 45-2,46 0 8,-45-46-8,45 46-1,91 0 3,-136 0-4,91 0 3,-92 0-3,92 0 4,-137 0-3,182 0-1,-91 0 3,-45 0-1,136 0 0,-182 0-1,137 0 2,0 0 1,-138 0-3,47 0 0,-1 0 1,-45 0 0,-1 0 43,47 0-35,-46 0 6,-1 0 3,1 0-19,0 0 11,-1 0-8,1 0 7</inkml:trace>
    </iact:actionData>
  </iact:action>
  <iact:action type="add" startTime="24290">
    <iact:property name="dataType"/>
    <iact:actionData xml:id="d6">
      <inkml:trace xmlns:inkml="http://www.w3.org/2003/InkML" xml:id="stk6" contextRef="#ctx0" brushRef="#br0">25184 7950 0,'46'0'47,"45"-92"-33,-45 92-7,45-45 2,46-1-2,-45 46 1,45 0 0,0 0 0,91-92 1,-45 92-1,46 0-1,-138 0 0,92 0 2,-92 0-1,46 0 1,-45 0 0,91 0-3,-138 0 10,47 0-7,-46 0 6</inkml:trace>
    </iact:actionData>
  </iact:action>
  <iact:action type="add" startTime="25474">
    <iact:property name="dataType"/>
    <iact:actionData xml:id="d7">
      <inkml:trace xmlns:inkml="http://www.w3.org/2003/InkML" xml:id="stk7" contextRef="#ctx0" brushRef="#br0">28155 7767 0,'45'0'38,"1"0"-23,91 0-8,-45 0 1,45 0 0,91 0 2,-91 0-4,46 0 5,46 0-6,45 46 4,-183-46-2,138 45 1,-183-45 0,91 0 0,-46 0 16,0 0-13,-45 0-5,46 0 11,-47 0 22</inkml:trace>
    </iact:actionData>
  </iact:action>
  <iact:action type="add" startTime="26737">
    <iact:property name="dataType"/>
    <iact:actionData xml:id="d8">
      <inkml:trace xmlns:inkml="http://www.w3.org/2003/InkML" xml:id="stk8" contextRef="#ctx0" brushRef="#br0">5714 9503 0,'91'0'71,"92"0"-64,46 0 3,45 0-5,0 0 2,0 0 4,1 0-4,45 0 0,-46 0 3,46-137-3,-92 45 0,-45 92 2,91 0 0,-137 0 0,92 0-3,-46 0 2,-92 0-1,46 0 1,-91 0 0,0 0 0,45 0 9</inkml:trace>
    </iact:actionData>
  </iact:action>
  <iact:action type="add" startTime="31953">
    <iact:property name="dataType"/>
    <iact:actionData xml:id="d9">
      <inkml:trace xmlns:inkml="http://www.w3.org/2003/InkML" xml:id="stk9" contextRef="#ctx0" brushRef="#br0">20659 10142 0,'46'0'72,"0"0"-66,45 0 2,0 0 1,92 0 8,0 0-11,-46 0 1,46 0 1,46 0 1,-47 0-1,-45 0 0,138 0-2,-93 0 3,-90 0 1,91 0-3,-138 0 1,93 0 0,-47 0 1,46 0-2,-46 0 0,47 0 1,-93 0 0,92 0 2,-45 0-4,45 0 4,-46 0-2,-45 0-2,0 0 4,-1 0-4,1 0 2,91 0 0,-91 0 0,0 0 2,91 0-3,-46 0 10,1 0-11,-1 0 2,-45 0 1,91-45-2,-46 45 4,1 0-6,-1 0 4,-45 0-1,-1 0-1,47 0 3,-46 0-5,91 0 4,-92 0-1,92 0 3,-45 0-5,-46 0 1,-1 0 0,47 0 3,-47 0-3,1 0 7,0 0-11,0 0 30</inkml:trace>
    </iact:actionData>
  </iact:action>
  <iact:action type="add" startTime="33985">
    <iact:property name="dataType"/>
    <iact:actionData xml:id="d10">
      <inkml:trace xmlns:inkml="http://www.w3.org/2003/InkML" xml:id="stk10" contextRef="#ctx0" brushRef="#br0">4069 11102 0,'0'45'23,"45"-45"33,1-45-41,45-1 1,-45 46 0,91 0-8,-45 0-1,136 0 1,-91 0 1,46 0-2,46 0 2,45 0 8</inkml:trace>
    </iact:actionData>
  </iact:action>
  <iact:action type="add" startTime="34880">
    <iact:property name="dataType"/>
    <iact:actionData xml:id="d11">
      <inkml:trace xmlns:inkml="http://www.w3.org/2003/InkML" xml:id="stk11" contextRef="#ctx0" brushRef="#br0">11473 11147 0,'137'0'97,"0"0"-92,91 0 5,47 0-4,-1 0 3,183 46-2,-46 45 3,-45-45-4,-138-46 4,47 137-4,-47-137 7,-182 0-9,182 46 3,-136-46 1,-1 0 1,-45 0-2,0 0 3</inkml:trace>
    </iact:actionData>
  </iact:action>
  <iact:action type="add" startTime="36986">
    <iact:property name="dataType"/>
    <iact:actionData xml:id="d12">
      <inkml:trace xmlns:inkml="http://www.w3.org/2003/InkML" xml:id="stk12" contextRef="#ctx0" brushRef="#br0">20659 11376 0,'137'0'84,"-45"0"-75,182 0 1,-91 0-5,91 0 3,-45 0 1,45 0-2,-137 0 1,0 0 2,-46 0-3,46 0 2,-91 0-1,0 0-1,91-46 2,-91 46-2,-1 0 0,93-91 2,-93 91 6,47 0 1,-47 0 17,1-46-23,0 46 4</inkml:trace>
    </iact:actionData>
  </iact:action>
  <iact:action type="add" startTime="37856">
    <iact:property name="dataType"/>
    <iact:actionData xml:id="d13">
      <inkml:trace xmlns:inkml="http://www.w3.org/2003/InkML" xml:id="stk13" contextRef="#ctx0" brushRef="#br0">26144 11467 0,'-46'-45'41,"46"-1"-27,46-46-6,91 92 8,-46-45-8,92 45 0,0-92-2,-92 92 3,92 0-1,-92 0 0,47 0-1,-47 0 4,0 0-5,1 0 1,-46 0 4,91 0 7</inkml:trace>
    </iact:actionData>
  </iact:action>
  <iact:action type="add" startTime="38768">
    <iact:property name="dataType"/>
    <iact:actionData xml:id="d14">
      <inkml:trace xmlns:inkml="http://www.w3.org/2003/InkML" xml:id="stk14" contextRef="#ctx0" brushRef="#br0">29343 11467 0,'183'0'119,"-46"0"-110,46 0-1,0 0-1,-46 0 1,45 0 0,1 0-1,-137 0 2,45 0-1,1 0-1,-1 0 10,1 0-1,-47 0 113</inkml:trace>
    </iact:actionData>
  </iact:action>
  <iact:action type="add" startTime="44618">
    <iact:property name="dataType"/>
    <iact:actionData xml:id="d15">
      <inkml:trace xmlns:inkml="http://www.w3.org/2003/InkML" xml:id="stk15" contextRef="#ctx0" brushRef="#br0">15540 12518 0,'92'-46'4,"45"-91"7,0 91-4,-46 1-1,92-1 4,229-91-1,-275 137-3,0 0 0,91 0 6,47-46-8,-138 46 6,45 0-4,1 0 3,46 0 0,-92 0 0,0 0-2,137 0 1,-137 0-1,0 0 1,92 0 1,-46 0 0,-92 0-2,46 0 1,-45 0 1,-1 0 1,1 0-6,45 0 4,-92 0 1,47 0-2,-1 0 1,1 0 1,-47 0-2,92 0 2,-91 0 6,91 0-4,-91 0-6,0 0 5,91 0-4,-92 0 2,93 0 1,-93 0 1,1 0-4,91 0 0,-46 0 3,1 0-1,-1 0 1,-45 0-1,45 0 0,47 0-1,-47 0 1,0 0 0,46 0 2,-45 0-4,-46 0 2,136 0 1,-136 0 0,91 46-2,0-46 8,-45 46-4,-47-46-6,47 0 4,-1 0-1,-45 0-1,91 45 1,-91-45 1,45 0-2,1 0 1,-47 0 2,47 0-4,45 46 4,-92 0-3,47-46 2,-1 0-3,46 0 2,-91 45-1,91-45 1,-91 0 1,0 0 0,228 46 10,-137-46-15,-46 0 6,1 46-4,45-46 3,-46 0-3,1 0 3,45 91 0,-46-91-1,46 0-1,46 46 3,0-46-5,-46 46 5,46-46-3,-92 0 3,1 0-1,-92 45-4,137-45 5,-91 0-3,-1 0 0,47 0 1,-1 0 0,0 46 0,1 0 2,-1-46-3,1 0 1,-47 0 7,93 0-6,-93 0 0,1 0-3,91 45 11,-91-45-8,-1 0-2,47 0 2,-46 0-1,45 46-1,46-46 0,-46 0 2,138 46-2,-46-46 9,-92 0-8,46 0 3,92 0-6,-92 0 3,91 0 1,-45 0-2,46 137 2,-92-137-2,91 0 0,-45 0 2,-91 0-2,45 0 2,0 0-1,46 0-1,-46 0 2,-46 0-1,46 0-1,-91 0 2,45 0-1,1 0 0,-46 0-1,-1 0 5,47 0-7,-47 0 11,1 0-1,0 0 19,91 0-27,-91 0 50</inkml:trace>
    </iact:actionData>
  </iact:action>
  <iact:action type="add" startTime="47144">
    <iact:property name="dataType"/>
    <iact:actionData xml:id="d16">
      <inkml:trace xmlns:inkml="http://www.w3.org/2003/InkML" xml:id="stk16" contextRef="#ctx0" brushRef="#br0">3886 13295 0,'91'0'97,"-45"0"-91,0 0 2,136 0 2,-44 0-5,-47 0 4,46 0-2,-45 0 1,90 0 0,-45 0-1,46 0 5,-46 0-7,92 137 5,319-92 20,-273-45-28,-184 0 5,92 0 2,45 0 12,-45 0-19,-91 0 8,45 0-3,-92 0-1,1 0 2,137 0 0,-92 0 2,46 0-4,-45 46 2,45-46 1,-46 0-3,46 0 3,-45 0 0,45 0-2,-91 0 3,-1 0-5,92 0 4,-45 0-2,-1 0 2,-45 0-1,0 0 0,45 0 1,138 0 21,-184 0-28,1 0 8,91 0 14,-91 0-19,0 0 4,45 0-2,-45 0 3,45 0-3,46 0 0,-91 0 1,45 0 0,1 0-1,91 0 2,-138 0-1,138 0 2,-46 0-4,-45 0 4,-1 0-3,46 0 0,-46 0 1,-45 0 0,91 0 0,0 0 8,-45 0-8,45 0 1,-91 0-2,45 0 1,0 0-1,-45 0 2,0 0 9,0 0-11,-1 0 9,1 0-8,0 0-2,91 0 3,-92 0-2,1 0 5,0 0-7,45 0 3,-45 0 8,0 0 81,45 0-50</inkml:trace>
    </iact:actionData>
  </iact:action>
  <iact:action type="add" startTime="51993">
    <iact:property name="dataType"/>
    <iact:actionData xml:id="d17">
      <inkml:trace xmlns:inkml="http://www.w3.org/2003/InkML" xml:id="stk17" contextRef="#ctx0" brushRef="#br0">25230 13569 0,'137'-92'110,"-46"92"-94,138 0 1,-47 0-11,-90 0 2,91 0 0,-46 0 0,-46 0 1,46 0-2,-45 0 1,45 0 2,46 0-4,-46 0 3,-46 0-1,92 0 3,0 0-7,-46 92 5,0-92-2,229 45 1,-275-45 0,138 137 0,-47-137 0,47 0 2,-46 0-4,-92 92 3,46-92-2,-91 0 2,0 0-2,-1 0 0,47 0 2,-47 0 8</inkml:trace>
    </iact:actionData>
  </iact:action>
  <iact:action type="add" startTime="53593">
    <iact:property name="dataType"/>
    <iact:actionData xml:id="d18">
      <inkml:trace xmlns:inkml="http://www.w3.org/2003/InkML" xml:id="stk18" contextRef="#ctx0" brushRef="#br0">4526 14665 0,'0'46'133,"183"-46"-123,-46 0-3,0 45 2,0-45-3,137 0 2,-183 0 0,138 0 0,-92 0 0,0 0 1,46 137-2,0-91 2,-92-46-1,138 0-1,-46 46 1,-46-46 0,91 46 0,-45-46 0,46 91 0,-92-91 0,91 0 0,-45 91 2,46-91-4,-92 46 3,0-46-2,-46 0 1,92 0 0,-92 46 0,1-46 0,-1 91 9,-45-45 1,45-46-13,-45 45 2,0-45 2,91 0 2,-46 0-6,138 46 25,-138-46-27,-45 0 12,0 0 3,45 0 4</inkml:trace>
    </iact:actionData>
  </iact:action>
  <iact:action type="add" startTime="56640">
    <iact:property name="dataType"/>
    <iact:actionData xml:id="d19">
      <inkml:trace xmlns:inkml="http://www.w3.org/2003/InkML" xml:id="stk19" contextRef="#ctx0" brushRef="#br0">17917 14574 0,'91'0'118,"92"45"-109,0 1-1,-46-46-1,0 0 1,0 0-1,0 46 3,46-46-3,-46 0 1,138 91 1,-138-91-3,-46 46 5,183-46-4,-91 0 0,91 0 1,-182 0-1,91 0 4,-1 0-2,-90 0-4,91 0 2,-92 0 2,46 0-1,-91 0 0,45 0 1,92 0 0,-46 0 0,-45 91-5,90-91 5,1 46-1,-91-46 0,90 0 0,-136 0 0,91 0 1,-91 0-2,0 0 1,45 0 2,-45 0-3,45 0 0,46 0 1,-91 0 0,91 0 0,-45 0 0,45 0 0,0 0 0,46 0 0,-138 0 0,138 0 0,-91 0 0,-1 0 0,-45 0 0,-1 0 1,92 0-2,-45 0 2,45 0-2,-46 0 1,47 0 1,44 0-2,-90 0 1,45 91 0,-46-91 1,1 0-2,-1 0 1,0 0 0,47 0 1,-47 0-2,-45 0 0,45 0 2,-45 0 0,137 46-2,-138-46 1,92 0 0,-45 46 10,-46-46-16,45 0 5,-45 0-2,-1 0 12,184 0 11,-92 0-23,-91 0 2,-1 0 0,47 0 10,-46 0-10,-1 0 2,47 0 7,-47 0-9,1 0 9</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22-02-23T06:43:48.894"/>
    </inkml:context>
    <inkml:brush xml:id="br0">
      <inkml:brushProperty name="width" value="0.05292" units="cm"/>
      <inkml:brushProperty name="height" value="0.05292" units="cm"/>
      <inkml:brushProperty name="color" value="#FF0000"/>
    </inkml:brush>
  </inkml:definitions>
  <iact:action type="add" startTime="16606">
    <iact:property name="dataType"/>
    <iact:actionData xml:id="d0">
      <inkml:trace xmlns:inkml="http://www.w3.org/2003/InkML" xml:id="stk0" contextRef="#ctx0" brushRef="#br0">20933 6259 0,'46'0'94,"0"0"-87,0 0 1,-1 0 0,92 0 2,-91 0-4,91 0 2,46 0 9,-137 0-11,45 0 2,46 0 1,-45 0-3,45 0 4,-46 0-3,138 0 2,-92 0-1,0 0 0,0 0-1,46 0 1,-46 0 0,0 0 0,-91 0 0,45 0 0,1 0 1,-1 0-1,46 0 0,-46 46-1,-45-46 1,91 0 0,-45 0 1,45 0-1,-46 46-1,46-46 2,-45 0 0,45 0-1,-46 0-2,46 0 2,-91 0 0,91 91-1,-45-91 3,-47 0-2,92 0 0,-91 0-1,46 0 10,-47 0-8,47 0-3,-1 0 3,-45 0-2,-1 0 1,47 0 0,-1 0 1,-45 0-2,45 0 1,-45 0 1,0 0-1,91 0-1,-46 91 2,46-91-2,-91 0 3,0 0-4,45 0 2,-45 0 0,0 0 0,-1 0 0,1 0 10,0 0-11,-1 0 139</inkml:trace>
    </iact:actionData>
  </iact:action>
  <iact:action type="add" startTime="22645">
    <iact:property name="dataType"/>
    <iact:actionData xml:id="d1">
      <inkml:trace xmlns:inkml="http://www.w3.org/2003/InkML" xml:id="stk1" contextRef="#ctx0" brushRef="#br0">15220 7082 0,'0'-46'38,"183"46"-14,-137 0-16,182 0-1,-90 0 1,-1 0 2,46 0-3,-46 0 0,0 0 2,0 0-2,-46 0 3,-45 0-4,91 0 2,-46 0 0,1 0 1,-1 0-2,46 0 3,-91 0-4,0 0 1,137 0 3,-92 0-4,0 0 3,-45 0 0,0 0 0,91 0-3,-91 0 4,-1 0-4,47 0 2,-1 0 0,46 0 9,-91 0-7,0 0-4,91 0 3,-46 0-3,1 0 2,-1 0 2,-45 0-4,-1 0 2,1 0 1,46 0-2,-1 0 2,-45 0-2,-1 0 1,93 0 2,-93 0-4,1 0 3,91 0-2,-46 0 2,47 0 0,-47 0 0,46 0-3,92 0 2,-138 0-1,92 0 1,-92 0 1,46 0 0,92 0-2,-92 0 0,46 46 3,0-46-1,-92 0-2,46 45 3,0-45-4,46 0-1,-137 46 5,91-46 5,-46 0-7,1 0 0,-1 0 1,-45 0-1,91 0-1,-46 0 1,1 0-1,-47 0 2,138 0-1,-91 0 0,45 91 0,-46-91 0,46 46 0,-45-46 3,45 0-4,-92 0 3,1 0-3,91 0-2,-91 0 3,45 0 1,-45 0 1,0 0-4,0 0 1,45 46 3,-45-46-2,45 0-3,-45 0 4,-1 0-1,1 0 1,0 45-1,0-45-1,45 0 2,-45 0-1,-1 0 8,47 92-9,-46-92 11,-1 0-2,1 0 16,45 0 631,1 0-647,-47 0 41,-45-46-24,46 46-19,0 0 18,0 0-17,-1-46 9,47 46 0,-47-45 50,1-1-67</inkml:trace>
    </iact:actionData>
  </iact:action>
  <iact:action type="add" startTime="30886">
    <iact:property name="dataType"/>
    <iact:actionData xml:id="d2">
      <inkml:trace xmlns:inkml="http://www.w3.org/2003/InkML" xml:id="stk2" contextRef="#ctx0" brushRef="#br0">14489 8406 0,'137'0'104,"0"0"-100,92 0 7,-46 0-3,45 0-2,46 0 1,-136 0 3,182 0-3,-92 0 0,46 0 2,0 0 1,1 0-2,-1 0-2,-46 0 3,47 0 0,-93 0-3,47 0 4,-92 0-4,0 0 3,92 0-2,-138 0 1,92 0-1,-92 0 1,47 0 1,90 0-1,-137 0-1,92 0 1,46 0 0,-138 0 0,46 0 3,0 0-6,-45 0 4,-1 0-1,-45 0-1,0 0 1,45 0 1,-45 0 33</inkml:trace>
    </iact:actionData>
  </iact:action>
  <iact:action type="add" startTime="35734">
    <iact:property name="dataType"/>
    <iact:actionData xml:id="d3">
      <inkml:trace xmlns:inkml="http://www.w3.org/2003/InkML" xml:id="stk3" contextRef="#ctx0" brushRef="#br0">7131 12015 0,'46'0'111,"136"0"-97,47 0-4,-138 0-2,138 92-2,-46-92 4,-46 45-3,91-45 2,46 46-2,-91-46 2,137 46-2,-137-46-1,91 137 3,-45-137-2,-92 0 3,91 0-4,-45 0 3,-46 46-1,46-46 2,-46 0-5,0 0 6,0 0-5,92 0 1,-92 45 3,0-45-1,-45 46-3,136-46 1,-91 0 1,-45 0 2,90 0-4,-90 0 2,45 0 2,-46 0-4,92 0 3,0 0-2,-92 0 2,92 0-2,-91 0 1,136 91 0,-91-91 1,46 0-2,-46 92 2,-45-92-2,45 0 2,-46 0 0,46 0-3,-45 0 2,45 0 0,-46 0 2,1 0-2,-1 0 0,46 0 1,-45 0-3,45 0 3,-92 0-2,47 0 2,45 0-3,-46 0 2,46 0 0,92 0 0,-138 0 0,46 0 0,1 0 0,-1 0 0,-46 0 0,46 0 0,-45 0 0,90 0 0,-90 0 0,45 0 3,-46 0-6,1 0 5,-1 0 4,46 0-6,-91 0 1,0 0 1,91 0-4,-46 0 3,1 0-2,-47 0 0,47 0 2,-47 0-1,1 0-1,46-46 2,45 0 6,-92 1 1,1-1 10,0 0-19,-46 1 16,0-1-12,0 0-6,45 0 5,1 1-3,-46-1 1,0-137 18,0 92-20,0 0 4,0 45-3,0-45 0,0 45 0,0-45 1,-46 45 1,1-45 6,-1 45 3,-45 0-12,45 0 2,46 1 0,-46-1 8</inkml:trace>
    </iact:actionData>
  </iact:action>
  <iact:action type="add" startTime="39990">
    <iact:property name="dataType"/>
    <iact:actionData xml:id="d4">
      <inkml:trace xmlns:inkml="http://www.w3.org/2003/InkML" xml:id="stk4" contextRef="#ctx0" brushRef="#br0">22853 12381 0,'0'-92'22,"46"47"25,91 45-37,46 0-3,137 45 0,-46 1 2,0-46-1,46 46 0,46-46-1,136 137 0,-136-137 2,-92 0-2,0 91 2,46-91-3,-45 46 4,-184-46-3,46 0 1,-46 0-1,1 0 4</inkml:trace>
    </iact:actionData>
  </iact:action>
  <iact:action type="add" startTime="41278">
    <iact:property name="dataType"/>
    <iact:actionData xml:id="d5">
      <inkml:trace xmlns:inkml="http://www.w3.org/2003/InkML" xml:id="stk5" contextRef="#ctx0" brushRef="#br0">3429 13569 0,'46'0'63,"45"0"-55,46 0-3,-46 0 4,92 0-1,0 0-1,-46 0 1,137 0 1,1 0-2,182 0 2,-46 0-3,-45 0 3,182 45-1,-182-45 0,45 137 0,-137-91 3,1-46-7,44 91 5,138-45 1,-228-46-3,137 137 2,-184-137 0,-44 0-2,-47 46 1,0-46 6,-45 0 77</inkml:trace>
    </iact:actionData>
  </iact:action>
</iact:actions>
</file>

<file path=ppt/media/image1.png>
</file>

<file path=ppt/media/image2.png>
</file>

<file path=ppt/media/image3.png>
</file>

<file path=ppt/media/image4.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88425F-680E-412C-99DC-997F3843F3F9}" type="datetimeFigureOut">
              <a:rPr lang="en-IN" smtClean="0"/>
              <a:t>23-02-2022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887189-4930-437B-BFE2-0BCABEDB49C1}" type="slidenum">
              <a:rPr lang="en-IN" smtClean="0"/>
              <a:t>‹#›</a:t>
            </a:fld>
            <a:endParaRPr lang="en-IN"/>
          </a:p>
        </p:txBody>
      </p:sp>
    </p:spTree>
    <p:extLst>
      <p:ext uri="{BB962C8B-B14F-4D97-AF65-F5344CB8AC3E}">
        <p14:creationId xmlns:p14="http://schemas.microsoft.com/office/powerpoint/2010/main" val="152093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Most skilled task of all stages of research</a:t>
            </a:r>
          </a:p>
          <a:p>
            <a:r>
              <a:rPr lang="en-US" dirty="0"/>
              <a:t>Process of applying statistical or logical techniques to evaluate or </a:t>
            </a:r>
            <a:r>
              <a:rPr lang="en-US" dirty="0" err="1"/>
              <a:t>analyse</a:t>
            </a:r>
            <a:r>
              <a:rPr lang="en-US" dirty="0"/>
              <a:t> data with the goal of discovering useful information, suggesting conclusions and supporting decisions</a:t>
            </a:r>
          </a:p>
          <a:p>
            <a:r>
              <a:rPr lang="en-US" dirty="0"/>
              <a:t>Processing of obtaining raw data and converting it into information</a:t>
            </a:r>
            <a:endParaRPr lang="en-IN" dirty="0"/>
          </a:p>
        </p:txBody>
      </p:sp>
      <p:sp>
        <p:nvSpPr>
          <p:cNvPr id="4" name="Slide Number Placeholder 3"/>
          <p:cNvSpPr>
            <a:spLocks noGrp="1"/>
          </p:cNvSpPr>
          <p:nvPr>
            <p:ph type="sldNum" sz="quarter" idx="5"/>
          </p:nvPr>
        </p:nvSpPr>
        <p:spPr/>
        <p:txBody>
          <a:bodyPr/>
          <a:lstStyle/>
          <a:p>
            <a:fld id="{5A887189-4930-437B-BFE2-0BCABEDB49C1}" type="slidenum">
              <a:rPr lang="en-IN" smtClean="0"/>
              <a:t>1</a:t>
            </a:fld>
            <a:endParaRPr lang="en-IN"/>
          </a:p>
        </p:txBody>
      </p:sp>
    </p:spTree>
    <p:extLst>
      <p:ext uri="{BB962C8B-B14F-4D97-AF65-F5344CB8AC3E}">
        <p14:creationId xmlns:p14="http://schemas.microsoft.com/office/powerpoint/2010/main" val="9872025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54737-30E3-4162-B79A-9E3ED12D16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856D933-DF6D-4FFB-A4E0-4EC5984E46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E2A4E86-DBE5-4E60-9E2F-F94C6D3ED7D3}"/>
              </a:ext>
            </a:extLst>
          </p:cNvPr>
          <p:cNvSpPr>
            <a:spLocks noGrp="1"/>
          </p:cNvSpPr>
          <p:nvPr>
            <p:ph type="dt" sz="half" idx="10"/>
          </p:nvPr>
        </p:nvSpPr>
        <p:spPr/>
        <p:txBody>
          <a:bodyPr/>
          <a:lstStyle/>
          <a:p>
            <a:fld id="{45A32266-4751-4B84-A3F6-7B92C0C542E6}" type="datetimeFigureOut">
              <a:rPr lang="en-IN" smtClean="0"/>
              <a:t>23-02-2022</a:t>
            </a:fld>
            <a:endParaRPr lang="en-IN"/>
          </a:p>
        </p:txBody>
      </p:sp>
      <p:sp>
        <p:nvSpPr>
          <p:cNvPr id="5" name="Footer Placeholder 4">
            <a:extLst>
              <a:ext uri="{FF2B5EF4-FFF2-40B4-BE49-F238E27FC236}">
                <a16:creationId xmlns:a16="http://schemas.microsoft.com/office/drawing/2014/main" id="{7B4D64CF-FF86-47AC-A1B8-0B4E4B7999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8F419D-BF96-4785-9589-13118673CC77}"/>
              </a:ext>
            </a:extLst>
          </p:cNvPr>
          <p:cNvSpPr>
            <a:spLocks noGrp="1"/>
          </p:cNvSpPr>
          <p:nvPr>
            <p:ph type="sldNum" sz="quarter" idx="12"/>
          </p:nvPr>
        </p:nvSpPr>
        <p:spPr/>
        <p:txBody>
          <a:bodyPr/>
          <a:lstStyle/>
          <a:p>
            <a:fld id="{1CDE84C1-8D74-44D7-A708-00780EC219F1}" type="slidenum">
              <a:rPr lang="en-IN" smtClean="0"/>
              <a:t>‹#›</a:t>
            </a:fld>
            <a:endParaRPr lang="en-IN"/>
          </a:p>
        </p:txBody>
      </p:sp>
    </p:spTree>
    <p:extLst>
      <p:ext uri="{BB962C8B-B14F-4D97-AF65-F5344CB8AC3E}">
        <p14:creationId xmlns:p14="http://schemas.microsoft.com/office/powerpoint/2010/main" val="23835467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85C3A-B6BB-4FA6-81BE-F4936BDBCD5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DDD0426-54E0-44FC-921F-CC3CE335BD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CAACC8E-C69C-4016-992C-68C0871C1E9E}"/>
              </a:ext>
            </a:extLst>
          </p:cNvPr>
          <p:cNvSpPr>
            <a:spLocks noGrp="1"/>
          </p:cNvSpPr>
          <p:nvPr>
            <p:ph type="dt" sz="half" idx="10"/>
          </p:nvPr>
        </p:nvSpPr>
        <p:spPr/>
        <p:txBody>
          <a:bodyPr/>
          <a:lstStyle/>
          <a:p>
            <a:fld id="{45A32266-4751-4B84-A3F6-7B92C0C542E6}" type="datetimeFigureOut">
              <a:rPr lang="en-IN" smtClean="0"/>
              <a:t>23-02-2022</a:t>
            </a:fld>
            <a:endParaRPr lang="en-IN"/>
          </a:p>
        </p:txBody>
      </p:sp>
      <p:sp>
        <p:nvSpPr>
          <p:cNvPr id="5" name="Footer Placeholder 4">
            <a:extLst>
              <a:ext uri="{FF2B5EF4-FFF2-40B4-BE49-F238E27FC236}">
                <a16:creationId xmlns:a16="http://schemas.microsoft.com/office/drawing/2014/main" id="{FA11A4E8-8950-41E6-8298-00252A1B93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81A5B2-62C0-42B1-B79C-1866DB9CE896}"/>
              </a:ext>
            </a:extLst>
          </p:cNvPr>
          <p:cNvSpPr>
            <a:spLocks noGrp="1"/>
          </p:cNvSpPr>
          <p:nvPr>
            <p:ph type="sldNum" sz="quarter" idx="12"/>
          </p:nvPr>
        </p:nvSpPr>
        <p:spPr/>
        <p:txBody>
          <a:bodyPr/>
          <a:lstStyle/>
          <a:p>
            <a:fld id="{1CDE84C1-8D74-44D7-A708-00780EC219F1}" type="slidenum">
              <a:rPr lang="en-IN" smtClean="0"/>
              <a:t>‹#›</a:t>
            </a:fld>
            <a:endParaRPr lang="en-IN"/>
          </a:p>
        </p:txBody>
      </p:sp>
    </p:spTree>
    <p:extLst>
      <p:ext uri="{BB962C8B-B14F-4D97-AF65-F5344CB8AC3E}">
        <p14:creationId xmlns:p14="http://schemas.microsoft.com/office/powerpoint/2010/main" val="9014993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679712-120D-4114-B0CF-00253B215D4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273964B-11DA-466B-9CB5-54659BA292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07A6548-4645-4EBA-910F-62B5828874B8}"/>
              </a:ext>
            </a:extLst>
          </p:cNvPr>
          <p:cNvSpPr>
            <a:spLocks noGrp="1"/>
          </p:cNvSpPr>
          <p:nvPr>
            <p:ph type="dt" sz="half" idx="10"/>
          </p:nvPr>
        </p:nvSpPr>
        <p:spPr/>
        <p:txBody>
          <a:bodyPr/>
          <a:lstStyle/>
          <a:p>
            <a:fld id="{45A32266-4751-4B84-A3F6-7B92C0C542E6}" type="datetimeFigureOut">
              <a:rPr lang="en-IN" smtClean="0"/>
              <a:t>23-02-2022</a:t>
            </a:fld>
            <a:endParaRPr lang="en-IN"/>
          </a:p>
        </p:txBody>
      </p:sp>
      <p:sp>
        <p:nvSpPr>
          <p:cNvPr id="5" name="Footer Placeholder 4">
            <a:extLst>
              <a:ext uri="{FF2B5EF4-FFF2-40B4-BE49-F238E27FC236}">
                <a16:creationId xmlns:a16="http://schemas.microsoft.com/office/drawing/2014/main" id="{6CF4569E-596F-4484-B90F-28CC8136AC0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7CF64DF-2C24-41F7-99A3-816F7BF9A87C}"/>
              </a:ext>
            </a:extLst>
          </p:cNvPr>
          <p:cNvSpPr>
            <a:spLocks noGrp="1"/>
          </p:cNvSpPr>
          <p:nvPr>
            <p:ph type="sldNum" sz="quarter" idx="12"/>
          </p:nvPr>
        </p:nvSpPr>
        <p:spPr/>
        <p:txBody>
          <a:bodyPr/>
          <a:lstStyle/>
          <a:p>
            <a:fld id="{1CDE84C1-8D74-44D7-A708-00780EC219F1}" type="slidenum">
              <a:rPr lang="en-IN" smtClean="0"/>
              <a:t>‹#›</a:t>
            </a:fld>
            <a:endParaRPr lang="en-IN"/>
          </a:p>
        </p:txBody>
      </p:sp>
    </p:spTree>
    <p:extLst>
      <p:ext uri="{BB962C8B-B14F-4D97-AF65-F5344CB8AC3E}">
        <p14:creationId xmlns:p14="http://schemas.microsoft.com/office/powerpoint/2010/main" val="17712333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A3084-C6CB-4ED1-92C8-15347C10DD2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48AAC84-44DD-41F4-BFA8-2E4A5AE993F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7194E88-2D7D-4389-8621-AA6D16468CAE}"/>
              </a:ext>
            </a:extLst>
          </p:cNvPr>
          <p:cNvSpPr>
            <a:spLocks noGrp="1"/>
          </p:cNvSpPr>
          <p:nvPr>
            <p:ph type="dt" sz="half" idx="10"/>
          </p:nvPr>
        </p:nvSpPr>
        <p:spPr/>
        <p:txBody>
          <a:bodyPr/>
          <a:lstStyle/>
          <a:p>
            <a:fld id="{45A32266-4751-4B84-A3F6-7B92C0C542E6}" type="datetimeFigureOut">
              <a:rPr lang="en-IN" smtClean="0"/>
              <a:t>23-02-2022</a:t>
            </a:fld>
            <a:endParaRPr lang="en-IN"/>
          </a:p>
        </p:txBody>
      </p:sp>
      <p:sp>
        <p:nvSpPr>
          <p:cNvPr id="5" name="Footer Placeholder 4">
            <a:extLst>
              <a:ext uri="{FF2B5EF4-FFF2-40B4-BE49-F238E27FC236}">
                <a16:creationId xmlns:a16="http://schemas.microsoft.com/office/drawing/2014/main" id="{4947AD2C-0CD5-492C-A4D3-D78F8C6855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56F75BC-ABD7-48E3-8A7E-88D591EA6E1B}"/>
              </a:ext>
            </a:extLst>
          </p:cNvPr>
          <p:cNvSpPr>
            <a:spLocks noGrp="1"/>
          </p:cNvSpPr>
          <p:nvPr>
            <p:ph type="sldNum" sz="quarter" idx="12"/>
          </p:nvPr>
        </p:nvSpPr>
        <p:spPr/>
        <p:txBody>
          <a:bodyPr/>
          <a:lstStyle/>
          <a:p>
            <a:fld id="{1CDE84C1-8D74-44D7-A708-00780EC219F1}" type="slidenum">
              <a:rPr lang="en-IN" smtClean="0"/>
              <a:t>‹#›</a:t>
            </a:fld>
            <a:endParaRPr lang="en-IN"/>
          </a:p>
        </p:txBody>
      </p:sp>
    </p:spTree>
    <p:extLst>
      <p:ext uri="{BB962C8B-B14F-4D97-AF65-F5344CB8AC3E}">
        <p14:creationId xmlns:p14="http://schemas.microsoft.com/office/powerpoint/2010/main" val="516234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F462E-9601-412E-9A63-721F4A921AF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8C52436-2114-4A9E-913F-B00B61A56F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0D291AC-BCB3-4D06-A4F4-79A33725899D}"/>
              </a:ext>
            </a:extLst>
          </p:cNvPr>
          <p:cNvSpPr>
            <a:spLocks noGrp="1"/>
          </p:cNvSpPr>
          <p:nvPr>
            <p:ph type="dt" sz="half" idx="10"/>
          </p:nvPr>
        </p:nvSpPr>
        <p:spPr/>
        <p:txBody>
          <a:bodyPr/>
          <a:lstStyle/>
          <a:p>
            <a:fld id="{45A32266-4751-4B84-A3F6-7B92C0C542E6}" type="datetimeFigureOut">
              <a:rPr lang="en-IN" smtClean="0"/>
              <a:t>23-02-2022</a:t>
            </a:fld>
            <a:endParaRPr lang="en-IN"/>
          </a:p>
        </p:txBody>
      </p:sp>
      <p:sp>
        <p:nvSpPr>
          <p:cNvPr id="5" name="Footer Placeholder 4">
            <a:extLst>
              <a:ext uri="{FF2B5EF4-FFF2-40B4-BE49-F238E27FC236}">
                <a16:creationId xmlns:a16="http://schemas.microsoft.com/office/drawing/2014/main" id="{5FF5C987-3998-45D5-B379-E4027A8ECD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1C7A77B-3E14-4B66-B631-0B884F552D17}"/>
              </a:ext>
            </a:extLst>
          </p:cNvPr>
          <p:cNvSpPr>
            <a:spLocks noGrp="1"/>
          </p:cNvSpPr>
          <p:nvPr>
            <p:ph type="sldNum" sz="quarter" idx="12"/>
          </p:nvPr>
        </p:nvSpPr>
        <p:spPr/>
        <p:txBody>
          <a:bodyPr/>
          <a:lstStyle/>
          <a:p>
            <a:fld id="{1CDE84C1-8D74-44D7-A708-00780EC219F1}" type="slidenum">
              <a:rPr lang="en-IN" smtClean="0"/>
              <a:t>‹#›</a:t>
            </a:fld>
            <a:endParaRPr lang="en-IN"/>
          </a:p>
        </p:txBody>
      </p:sp>
    </p:spTree>
    <p:extLst>
      <p:ext uri="{BB962C8B-B14F-4D97-AF65-F5344CB8AC3E}">
        <p14:creationId xmlns:p14="http://schemas.microsoft.com/office/powerpoint/2010/main" val="10441557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F6E86-8E93-4FB8-B039-2BEFA3BB539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DD02C7C-73FA-40B0-B9EC-EA01501E97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26FCAE2-FCDD-4581-BFDF-7555F79E76D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2F17BED-4D51-4B0C-A4EA-9C876AEAF98B}"/>
              </a:ext>
            </a:extLst>
          </p:cNvPr>
          <p:cNvSpPr>
            <a:spLocks noGrp="1"/>
          </p:cNvSpPr>
          <p:nvPr>
            <p:ph type="dt" sz="half" idx="10"/>
          </p:nvPr>
        </p:nvSpPr>
        <p:spPr/>
        <p:txBody>
          <a:bodyPr/>
          <a:lstStyle/>
          <a:p>
            <a:fld id="{45A32266-4751-4B84-A3F6-7B92C0C542E6}" type="datetimeFigureOut">
              <a:rPr lang="en-IN" smtClean="0"/>
              <a:t>23-02-2022</a:t>
            </a:fld>
            <a:endParaRPr lang="en-IN"/>
          </a:p>
        </p:txBody>
      </p:sp>
      <p:sp>
        <p:nvSpPr>
          <p:cNvPr id="6" name="Footer Placeholder 5">
            <a:extLst>
              <a:ext uri="{FF2B5EF4-FFF2-40B4-BE49-F238E27FC236}">
                <a16:creationId xmlns:a16="http://schemas.microsoft.com/office/drawing/2014/main" id="{DA2535C3-6CD6-462F-9102-E36327E312D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3A2ECA4-C8B3-44E2-9544-DB58EF76E76E}"/>
              </a:ext>
            </a:extLst>
          </p:cNvPr>
          <p:cNvSpPr>
            <a:spLocks noGrp="1"/>
          </p:cNvSpPr>
          <p:nvPr>
            <p:ph type="sldNum" sz="quarter" idx="12"/>
          </p:nvPr>
        </p:nvSpPr>
        <p:spPr/>
        <p:txBody>
          <a:bodyPr/>
          <a:lstStyle/>
          <a:p>
            <a:fld id="{1CDE84C1-8D74-44D7-A708-00780EC219F1}" type="slidenum">
              <a:rPr lang="en-IN" smtClean="0"/>
              <a:t>‹#›</a:t>
            </a:fld>
            <a:endParaRPr lang="en-IN"/>
          </a:p>
        </p:txBody>
      </p:sp>
    </p:spTree>
    <p:extLst>
      <p:ext uri="{BB962C8B-B14F-4D97-AF65-F5344CB8AC3E}">
        <p14:creationId xmlns:p14="http://schemas.microsoft.com/office/powerpoint/2010/main" val="212515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E5046-FB52-43B3-9443-546D4A997A9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C748F82-2B57-4808-8776-B0464EBDCD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E70316-C6C2-4F4C-8BA4-1F951F4EBD5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A2BD905-0223-4AB6-8967-C21ABFF7390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1B85404-F581-4CD3-AC11-140D42AE68E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A55B570-E0D7-4C14-A3A7-809719D0E6DA}"/>
              </a:ext>
            </a:extLst>
          </p:cNvPr>
          <p:cNvSpPr>
            <a:spLocks noGrp="1"/>
          </p:cNvSpPr>
          <p:nvPr>
            <p:ph type="dt" sz="half" idx="10"/>
          </p:nvPr>
        </p:nvSpPr>
        <p:spPr/>
        <p:txBody>
          <a:bodyPr/>
          <a:lstStyle/>
          <a:p>
            <a:fld id="{45A32266-4751-4B84-A3F6-7B92C0C542E6}" type="datetimeFigureOut">
              <a:rPr lang="en-IN" smtClean="0"/>
              <a:t>23-02-2022</a:t>
            </a:fld>
            <a:endParaRPr lang="en-IN"/>
          </a:p>
        </p:txBody>
      </p:sp>
      <p:sp>
        <p:nvSpPr>
          <p:cNvPr id="8" name="Footer Placeholder 7">
            <a:extLst>
              <a:ext uri="{FF2B5EF4-FFF2-40B4-BE49-F238E27FC236}">
                <a16:creationId xmlns:a16="http://schemas.microsoft.com/office/drawing/2014/main" id="{A94FD300-0335-4881-B490-847C69EC1B6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01BA0B6-9B82-41A6-9504-95DD7B6A093C}"/>
              </a:ext>
            </a:extLst>
          </p:cNvPr>
          <p:cNvSpPr>
            <a:spLocks noGrp="1"/>
          </p:cNvSpPr>
          <p:nvPr>
            <p:ph type="sldNum" sz="quarter" idx="12"/>
          </p:nvPr>
        </p:nvSpPr>
        <p:spPr/>
        <p:txBody>
          <a:bodyPr/>
          <a:lstStyle/>
          <a:p>
            <a:fld id="{1CDE84C1-8D74-44D7-A708-00780EC219F1}" type="slidenum">
              <a:rPr lang="en-IN" smtClean="0"/>
              <a:t>‹#›</a:t>
            </a:fld>
            <a:endParaRPr lang="en-IN"/>
          </a:p>
        </p:txBody>
      </p:sp>
    </p:spTree>
    <p:extLst>
      <p:ext uri="{BB962C8B-B14F-4D97-AF65-F5344CB8AC3E}">
        <p14:creationId xmlns:p14="http://schemas.microsoft.com/office/powerpoint/2010/main" val="2537928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6130C-7BBB-4D07-AF05-02CFEDC7FE1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D219185-A0AA-4649-B56D-9FD937855052}"/>
              </a:ext>
            </a:extLst>
          </p:cNvPr>
          <p:cNvSpPr>
            <a:spLocks noGrp="1"/>
          </p:cNvSpPr>
          <p:nvPr>
            <p:ph type="dt" sz="half" idx="10"/>
          </p:nvPr>
        </p:nvSpPr>
        <p:spPr/>
        <p:txBody>
          <a:bodyPr/>
          <a:lstStyle/>
          <a:p>
            <a:fld id="{45A32266-4751-4B84-A3F6-7B92C0C542E6}" type="datetimeFigureOut">
              <a:rPr lang="en-IN" smtClean="0"/>
              <a:t>23-02-2022</a:t>
            </a:fld>
            <a:endParaRPr lang="en-IN"/>
          </a:p>
        </p:txBody>
      </p:sp>
      <p:sp>
        <p:nvSpPr>
          <p:cNvPr id="4" name="Footer Placeholder 3">
            <a:extLst>
              <a:ext uri="{FF2B5EF4-FFF2-40B4-BE49-F238E27FC236}">
                <a16:creationId xmlns:a16="http://schemas.microsoft.com/office/drawing/2014/main" id="{9202BC51-8F43-4043-993F-3EC6A59B2ED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B238865-8F71-42D1-832A-0B0D38F75E9E}"/>
              </a:ext>
            </a:extLst>
          </p:cNvPr>
          <p:cNvSpPr>
            <a:spLocks noGrp="1"/>
          </p:cNvSpPr>
          <p:nvPr>
            <p:ph type="sldNum" sz="quarter" idx="12"/>
          </p:nvPr>
        </p:nvSpPr>
        <p:spPr/>
        <p:txBody>
          <a:bodyPr/>
          <a:lstStyle/>
          <a:p>
            <a:fld id="{1CDE84C1-8D74-44D7-A708-00780EC219F1}" type="slidenum">
              <a:rPr lang="en-IN" smtClean="0"/>
              <a:t>‹#›</a:t>
            </a:fld>
            <a:endParaRPr lang="en-IN"/>
          </a:p>
        </p:txBody>
      </p:sp>
    </p:spTree>
    <p:extLst>
      <p:ext uri="{BB962C8B-B14F-4D97-AF65-F5344CB8AC3E}">
        <p14:creationId xmlns:p14="http://schemas.microsoft.com/office/powerpoint/2010/main" val="874020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80C9CE-34BA-4A70-935C-FA0FEC2B0A9B}"/>
              </a:ext>
            </a:extLst>
          </p:cNvPr>
          <p:cNvSpPr>
            <a:spLocks noGrp="1"/>
          </p:cNvSpPr>
          <p:nvPr>
            <p:ph type="dt" sz="half" idx="10"/>
          </p:nvPr>
        </p:nvSpPr>
        <p:spPr/>
        <p:txBody>
          <a:bodyPr/>
          <a:lstStyle/>
          <a:p>
            <a:fld id="{45A32266-4751-4B84-A3F6-7B92C0C542E6}" type="datetimeFigureOut">
              <a:rPr lang="en-IN" smtClean="0"/>
              <a:t>23-02-2022</a:t>
            </a:fld>
            <a:endParaRPr lang="en-IN"/>
          </a:p>
        </p:txBody>
      </p:sp>
      <p:sp>
        <p:nvSpPr>
          <p:cNvPr id="3" name="Footer Placeholder 2">
            <a:extLst>
              <a:ext uri="{FF2B5EF4-FFF2-40B4-BE49-F238E27FC236}">
                <a16:creationId xmlns:a16="http://schemas.microsoft.com/office/drawing/2014/main" id="{5A1AD3ED-74FF-45D4-BDD0-8EE908F8F64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3D0F279-7915-4243-9313-C996ED8539B0}"/>
              </a:ext>
            </a:extLst>
          </p:cNvPr>
          <p:cNvSpPr>
            <a:spLocks noGrp="1"/>
          </p:cNvSpPr>
          <p:nvPr>
            <p:ph type="sldNum" sz="quarter" idx="12"/>
          </p:nvPr>
        </p:nvSpPr>
        <p:spPr/>
        <p:txBody>
          <a:bodyPr/>
          <a:lstStyle/>
          <a:p>
            <a:fld id="{1CDE84C1-8D74-44D7-A708-00780EC219F1}" type="slidenum">
              <a:rPr lang="en-IN" smtClean="0"/>
              <a:t>‹#›</a:t>
            </a:fld>
            <a:endParaRPr lang="en-IN"/>
          </a:p>
        </p:txBody>
      </p:sp>
    </p:spTree>
    <p:extLst>
      <p:ext uri="{BB962C8B-B14F-4D97-AF65-F5344CB8AC3E}">
        <p14:creationId xmlns:p14="http://schemas.microsoft.com/office/powerpoint/2010/main" val="2414758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AA0E9-DC0E-4494-9410-CC23BC97AB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29B51D5-A79F-4428-B3A9-BA735F9B77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BEAFCD2-ED51-4DD2-8CB6-85DA1666DB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F62027-FDCD-467E-8B6C-A08EECDFED19}"/>
              </a:ext>
            </a:extLst>
          </p:cNvPr>
          <p:cNvSpPr>
            <a:spLocks noGrp="1"/>
          </p:cNvSpPr>
          <p:nvPr>
            <p:ph type="dt" sz="half" idx="10"/>
          </p:nvPr>
        </p:nvSpPr>
        <p:spPr/>
        <p:txBody>
          <a:bodyPr/>
          <a:lstStyle/>
          <a:p>
            <a:fld id="{45A32266-4751-4B84-A3F6-7B92C0C542E6}" type="datetimeFigureOut">
              <a:rPr lang="en-IN" smtClean="0"/>
              <a:t>23-02-2022</a:t>
            </a:fld>
            <a:endParaRPr lang="en-IN"/>
          </a:p>
        </p:txBody>
      </p:sp>
      <p:sp>
        <p:nvSpPr>
          <p:cNvPr id="6" name="Footer Placeholder 5">
            <a:extLst>
              <a:ext uri="{FF2B5EF4-FFF2-40B4-BE49-F238E27FC236}">
                <a16:creationId xmlns:a16="http://schemas.microsoft.com/office/drawing/2014/main" id="{EBD32F28-9470-41D4-A457-A5A53945484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B994114-C7BC-4F3C-A1F9-6D8B1BC24FAD}"/>
              </a:ext>
            </a:extLst>
          </p:cNvPr>
          <p:cNvSpPr>
            <a:spLocks noGrp="1"/>
          </p:cNvSpPr>
          <p:nvPr>
            <p:ph type="sldNum" sz="quarter" idx="12"/>
          </p:nvPr>
        </p:nvSpPr>
        <p:spPr/>
        <p:txBody>
          <a:bodyPr/>
          <a:lstStyle/>
          <a:p>
            <a:fld id="{1CDE84C1-8D74-44D7-A708-00780EC219F1}" type="slidenum">
              <a:rPr lang="en-IN" smtClean="0"/>
              <a:t>‹#›</a:t>
            </a:fld>
            <a:endParaRPr lang="en-IN"/>
          </a:p>
        </p:txBody>
      </p:sp>
    </p:spTree>
    <p:extLst>
      <p:ext uri="{BB962C8B-B14F-4D97-AF65-F5344CB8AC3E}">
        <p14:creationId xmlns:p14="http://schemas.microsoft.com/office/powerpoint/2010/main" val="1885109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0EB81-3CEF-40BD-876F-181D13F3E7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EBC3923-F5E2-4F3E-BD74-290BA2A6D5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CCD7E77-43D2-47D2-B4D1-45FB204F0D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B7C148-2DEF-4628-AE5E-8C9566D4D237}"/>
              </a:ext>
            </a:extLst>
          </p:cNvPr>
          <p:cNvSpPr>
            <a:spLocks noGrp="1"/>
          </p:cNvSpPr>
          <p:nvPr>
            <p:ph type="dt" sz="half" idx="10"/>
          </p:nvPr>
        </p:nvSpPr>
        <p:spPr/>
        <p:txBody>
          <a:bodyPr/>
          <a:lstStyle/>
          <a:p>
            <a:fld id="{45A32266-4751-4B84-A3F6-7B92C0C542E6}" type="datetimeFigureOut">
              <a:rPr lang="en-IN" smtClean="0"/>
              <a:t>23-02-2022</a:t>
            </a:fld>
            <a:endParaRPr lang="en-IN"/>
          </a:p>
        </p:txBody>
      </p:sp>
      <p:sp>
        <p:nvSpPr>
          <p:cNvPr id="6" name="Footer Placeholder 5">
            <a:extLst>
              <a:ext uri="{FF2B5EF4-FFF2-40B4-BE49-F238E27FC236}">
                <a16:creationId xmlns:a16="http://schemas.microsoft.com/office/drawing/2014/main" id="{E8DAAE70-0261-45E5-A652-E11272216C3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DC9FD8B-B7A4-4391-B37A-EEAE08E3DA00}"/>
              </a:ext>
            </a:extLst>
          </p:cNvPr>
          <p:cNvSpPr>
            <a:spLocks noGrp="1"/>
          </p:cNvSpPr>
          <p:nvPr>
            <p:ph type="sldNum" sz="quarter" idx="12"/>
          </p:nvPr>
        </p:nvSpPr>
        <p:spPr/>
        <p:txBody>
          <a:bodyPr/>
          <a:lstStyle/>
          <a:p>
            <a:fld id="{1CDE84C1-8D74-44D7-A708-00780EC219F1}" type="slidenum">
              <a:rPr lang="en-IN" smtClean="0"/>
              <a:t>‹#›</a:t>
            </a:fld>
            <a:endParaRPr lang="en-IN"/>
          </a:p>
        </p:txBody>
      </p:sp>
    </p:spTree>
    <p:extLst>
      <p:ext uri="{BB962C8B-B14F-4D97-AF65-F5344CB8AC3E}">
        <p14:creationId xmlns:p14="http://schemas.microsoft.com/office/powerpoint/2010/main" val="9734338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142603-AD51-41EE-ABC7-88CABEC20B0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42104E0-554E-4A02-9657-12930DF94E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8FA0675-82DA-45E0-A51D-52F05D4DF2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A32266-4751-4B84-A3F6-7B92C0C542E6}" type="datetimeFigureOut">
              <a:rPr lang="en-IN" smtClean="0"/>
              <a:t>23-02-2022</a:t>
            </a:fld>
            <a:endParaRPr lang="en-IN"/>
          </a:p>
        </p:txBody>
      </p:sp>
      <p:sp>
        <p:nvSpPr>
          <p:cNvPr id="5" name="Footer Placeholder 4">
            <a:extLst>
              <a:ext uri="{FF2B5EF4-FFF2-40B4-BE49-F238E27FC236}">
                <a16:creationId xmlns:a16="http://schemas.microsoft.com/office/drawing/2014/main" id="{9A631D67-1404-457B-9F7D-6E11630EAA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100EA07-72AB-49E1-BEDE-5559C87C8C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DE84C1-8D74-44D7-A708-00780EC219F1}" type="slidenum">
              <a:rPr lang="en-IN" smtClean="0"/>
              <a:t>‹#›</a:t>
            </a:fld>
            <a:endParaRPr lang="en-IN"/>
          </a:p>
        </p:txBody>
      </p:sp>
    </p:spTree>
    <p:extLst>
      <p:ext uri="{BB962C8B-B14F-4D97-AF65-F5344CB8AC3E}">
        <p14:creationId xmlns:p14="http://schemas.microsoft.com/office/powerpoint/2010/main" val="919718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microsoft.com/office/2011/relationships/inkAction" Target="../ink/inkAction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3.png"/><Relationship Id="rId4" Type="http://schemas.microsoft.com/office/2011/relationships/inkAction" Target="../ink/inkAction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4.png"/><Relationship Id="rId4" Type="http://schemas.microsoft.com/office/2011/relationships/inkAction" Target="../ink/inkAction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87A5AF-3661-48F9-9366-813CEA62D8C0}"/>
              </a:ext>
            </a:extLst>
          </p:cNvPr>
          <p:cNvSpPr txBox="1"/>
          <p:nvPr/>
        </p:nvSpPr>
        <p:spPr>
          <a:xfrm>
            <a:off x="3712028" y="2447758"/>
            <a:ext cx="5900058" cy="584775"/>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Types of Data Analysis</a:t>
            </a:r>
            <a:endParaRPr lang="en-IN" sz="3200" b="1" dirty="0">
              <a:latin typeface="Times New Roman" panose="02020603050405020304" pitchFamily="18" charset="0"/>
              <a:cs typeface="Times New Roman" panose="02020603050405020304" pitchFamily="18" charset="0"/>
            </a:endParaRPr>
          </a:p>
        </p:txBody>
      </p:sp>
      <p:pic>
        <p:nvPicPr>
          <p:cNvPr id="5" name="Audio 4">
            <a:hlinkClick r:id="" action="ppaction://media"/>
            <a:extLst>
              <a:ext uri="{FF2B5EF4-FFF2-40B4-BE49-F238E27FC236}">
                <a16:creationId xmlns:a16="http://schemas.microsoft.com/office/drawing/2014/main" id="{14E5A36D-DF58-4600-8501-E48F5C3C80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233126785"/>
      </p:ext>
    </p:extLst>
  </p:cSld>
  <p:clrMapOvr>
    <a:masterClrMapping/>
  </p:clrMapOvr>
  <mc:AlternateContent xmlns:mc="http://schemas.openxmlformats.org/markup-compatibility/2006">
    <mc:Choice xmlns:p14="http://schemas.microsoft.com/office/powerpoint/2010/main" Requires="p14">
      <p:transition spd="slow" p14:dur="2000" advTm="6999"/>
    </mc:Choice>
    <mc:Fallback>
      <p:transition spd="slow" advTm="69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FCFCB90-8B98-424C-B857-334106BE7196}"/>
              </a:ext>
            </a:extLst>
          </p:cNvPr>
          <p:cNvSpPr txBox="1"/>
          <p:nvPr/>
        </p:nvSpPr>
        <p:spPr>
          <a:xfrm>
            <a:off x="424543" y="522905"/>
            <a:ext cx="6096000" cy="461665"/>
          </a:xfrm>
          <a:prstGeom prst="rect">
            <a:avLst/>
          </a:prstGeom>
          <a:noFill/>
        </p:spPr>
        <p:txBody>
          <a:bodyPr wrap="square">
            <a:spAutoFit/>
          </a:bodyPr>
          <a:lstStyle/>
          <a:p>
            <a:pPr algn="l" fontAlgn="base"/>
            <a:r>
              <a:rPr lang="en-IN" sz="2400" b="1" dirty="0">
                <a:solidFill>
                  <a:srgbClr val="231F20"/>
                </a:solidFill>
                <a:latin typeface="Times New Roman" panose="02020603050405020304" pitchFamily="18" charset="0"/>
                <a:cs typeface="Times New Roman" panose="02020603050405020304" pitchFamily="18" charset="0"/>
              </a:rPr>
              <a:t>A</a:t>
            </a:r>
            <a:r>
              <a:rPr lang="en-IN" sz="2400" b="1" i="0" dirty="0">
                <a:solidFill>
                  <a:srgbClr val="231F20"/>
                </a:solidFill>
                <a:effectLst/>
                <a:latin typeface="Times New Roman" panose="02020603050405020304" pitchFamily="18" charset="0"/>
                <a:cs typeface="Times New Roman" panose="02020603050405020304" pitchFamily="18" charset="0"/>
              </a:rPr>
              <a:t>dvantages</a:t>
            </a:r>
            <a:r>
              <a:rPr lang="en-IN" b="1" i="0" dirty="0">
                <a:solidFill>
                  <a:srgbClr val="231F20"/>
                </a:solidFill>
                <a:effectLst/>
                <a:latin typeface="Roboto" panose="02000000000000000000" pitchFamily="2" charset="0"/>
              </a:rPr>
              <a:t> </a:t>
            </a:r>
          </a:p>
        </p:txBody>
      </p:sp>
      <p:sp>
        <p:nvSpPr>
          <p:cNvPr id="5" name="TextBox 4">
            <a:extLst>
              <a:ext uri="{FF2B5EF4-FFF2-40B4-BE49-F238E27FC236}">
                <a16:creationId xmlns:a16="http://schemas.microsoft.com/office/drawing/2014/main" id="{C72F1F8F-D2F9-48C9-8DD4-1ACA00ED7AB2}"/>
              </a:ext>
            </a:extLst>
          </p:cNvPr>
          <p:cNvSpPr txBox="1"/>
          <p:nvPr/>
        </p:nvSpPr>
        <p:spPr>
          <a:xfrm>
            <a:off x="424543" y="1086454"/>
            <a:ext cx="11342914" cy="3046988"/>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Predictive analytics can also improve many areas of a business, including:</a:t>
            </a:r>
          </a:p>
          <a:p>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Efficiency, which could include inventory forecasting</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Customer service, which can help a company gain a better understanding of who their customers are and what they want in order to tailor recommendations</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Fraud detection and prevention, which can help companies identify patterns and changes</a:t>
            </a: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Risk reduction, which, in the finance industry, might mean improved candidate screening </a:t>
            </a:r>
            <a:endParaRPr lang="en-IN" sz="2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4E270B1C-5B58-4EF8-A982-4E16A5C7BA12}"/>
              </a:ext>
            </a:extLst>
          </p:cNvPr>
          <p:cNvSpPr txBox="1"/>
          <p:nvPr/>
        </p:nvSpPr>
        <p:spPr>
          <a:xfrm>
            <a:off x="511628" y="4133442"/>
            <a:ext cx="6096000" cy="461665"/>
          </a:xfrm>
          <a:prstGeom prst="rect">
            <a:avLst/>
          </a:prstGeom>
          <a:noFill/>
        </p:spPr>
        <p:txBody>
          <a:bodyPr wrap="square">
            <a:spAutoFit/>
          </a:bodyPr>
          <a:lstStyle/>
          <a:p>
            <a:pPr algn="l" fontAlgn="base"/>
            <a:r>
              <a:rPr lang="en-IN" sz="2400" b="1" dirty="0">
                <a:solidFill>
                  <a:srgbClr val="231F20"/>
                </a:solidFill>
                <a:latin typeface="Times New Roman" panose="02020603050405020304" pitchFamily="18" charset="0"/>
                <a:cs typeface="Times New Roman" panose="02020603050405020304" pitchFamily="18" charset="0"/>
              </a:rPr>
              <a:t>D</a:t>
            </a:r>
            <a:r>
              <a:rPr lang="en-IN" sz="2400" b="1" i="0" dirty="0">
                <a:solidFill>
                  <a:srgbClr val="231F20"/>
                </a:solidFill>
                <a:effectLst/>
                <a:latin typeface="Times New Roman" panose="02020603050405020304" pitchFamily="18" charset="0"/>
                <a:cs typeface="Times New Roman" panose="02020603050405020304" pitchFamily="18" charset="0"/>
              </a:rPr>
              <a:t>isadvantages</a:t>
            </a:r>
          </a:p>
        </p:txBody>
      </p:sp>
      <p:sp>
        <p:nvSpPr>
          <p:cNvPr id="9" name="TextBox 8">
            <a:extLst>
              <a:ext uri="{FF2B5EF4-FFF2-40B4-BE49-F238E27FC236}">
                <a16:creationId xmlns:a16="http://schemas.microsoft.com/office/drawing/2014/main" id="{99F4BBF5-5968-4C72-8433-B2B0F18D4421}"/>
              </a:ext>
            </a:extLst>
          </p:cNvPr>
          <p:cNvSpPr txBox="1"/>
          <p:nvPr/>
        </p:nvSpPr>
        <p:spPr>
          <a:xfrm>
            <a:off x="631371" y="4684263"/>
            <a:ext cx="10210799" cy="461665"/>
          </a:xfrm>
          <a:prstGeom prst="rect">
            <a:avLst/>
          </a:prstGeom>
          <a:noFill/>
        </p:spPr>
        <p:txBody>
          <a:bodyPr wrap="square">
            <a:spAutoFit/>
          </a:bodyPr>
          <a:lstStyle/>
          <a:p>
            <a:r>
              <a:rPr lang="en-US" sz="2400" b="0" i="0" dirty="0">
                <a:solidFill>
                  <a:srgbClr val="231F20"/>
                </a:solidFill>
                <a:effectLst/>
                <a:latin typeface="Times New Roman" panose="02020603050405020304" pitchFamily="18" charset="0"/>
                <a:cs typeface="Times New Roman" panose="02020603050405020304" pitchFamily="18" charset="0"/>
              </a:rPr>
              <a:t>It is based on probabilities, it can never be completely accurate.</a:t>
            </a:r>
            <a:endParaRPr lang="en-IN" sz="2400" dirty="0">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7E7EE8AD-D89C-45AD-8883-76FBEB33431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809015845"/>
      </p:ext>
    </p:extLst>
  </p:cSld>
  <p:clrMapOvr>
    <a:masterClrMapping/>
  </p:clrMapOvr>
  <mc:AlternateContent xmlns:mc="http://schemas.openxmlformats.org/markup-compatibility/2006">
    <mc:Choice xmlns:p14="http://schemas.microsoft.com/office/powerpoint/2010/main" Requires="p14">
      <p:transition spd="slow" p14:dur="2000" advTm="53787"/>
    </mc:Choice>
    <mc:Fallback>
      <p:transition spd="slow" advTm="537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57661B-AA15-46CB-9622-FDD4FE696742}"/>
              </a:ext>
            </a:extLst>
          </p:cNvPr>
          <p:cNvSpPr txBox="1"/>
          <p:nvPr/>
        </p:nvSpPr>
        <p:spPr>
          <a:xfrm>
            <a:off x="598713" y="537312"/>
            <a:ext cx="10929257" cy="4401205"/>
          </a:xfrm>
          <a:prstGeom prst="rect">
            <a:avLst/>
          </a:prstGeom>
          <a:noFill/>
        </p:spPr>
        <p:txBody>
          <a:bodyPr wrap="square">
            <a:spAutoFit/>
          </a:bodyPr>
          <a:lstStyle/>
          <a:p>
            <a:pPr algn="just"/>
            <a:r>
              <a:rPr lang="en-US" sz="2800" dirty="0">
                <a:latin typeface="Times New Roman" panose="02020603050405020304" pitchFamily="18" charset="0"/>
                <a:cs typeface="Times New Roman" panose="02020603050405020304" pitchFamily="18" charset="0"/>
              </a:rPr>
              <a:t>Examples of industries in which predictive analysis can be used, </a:t>
            </a:r>
          </a:p>
          <a:p>
            <a:pPr marL="285750" indent="-28575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E-commerce – predicting customer preferences and recommending products to customers based on past purchases and search history</a:t>
            </a:r>
          </a:p>
          <a:p>
            <a:pPr marL="285750" indent="-28575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Sales – predicting the likelihood that customers will purchase another product or leave the store</a:t>
            </a:r>
          </a:p>
          <a:p>
            <a:pPr marL="285750" indent="-28575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Human resources – detecting if employees are thinking of quitting and then persuading them to stay</a:t>
            </a:r>
          </a:p>
          <a:p>
            <a:pPr marL="285750" indent="-28575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IT security – identifying possible security breaches that require further investigation</a:t>
            </a:r>
          </a:p>
          <a:p>
            <a:pPr marL="285750" indent="-28575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Healthcare – predicting staff and resource needs</a:t>
            </a:r>
            <a:endParaRPr lang="en-IN" sz="2800" dirty="0">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3F052BD1-CBFA-4D1E-8E31-4EE28E6FC2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267638156"/>
      </p:ext>
    </p:extLst>
  </p:cSld>
  <p:clrMapOvr>
    <a:masterClrMapping/>
  </p:clrMapOvr>
  <mc:AlternateContent xmlns:mc="http://schemas.openxmlformats.org/markup-compatibility/2006">
    <mc:Choice xmlns:p14="http://schemas.microsoft.com/office/powerpoint/2010/main" Requires="p14">
      <p:transition spd="slow" p14:dur="2000" advTm="41648"/>
    </mc:Choice>
    <mc:Fallback>
      <p:transition spd="slow" advTm="416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150E8B5-E8F7-4DE9-87D5-B7B9B0BEF6EE}"/>
              </a:ext>
            </a:extLst>
          </p:cNvPr>
          <p:cNvSpPr txBox="1"/>
          <p:nvPr/>
        </p:nvSpPr>
        <p:spPr>
          <a:xfrm>
            <a:off x="849086" y="337849"/>
            <a:ext cx="6096000" cy="461665"/>
          </a:xfrm>
          <a:prstGeom prst="rect">
            <a:avLst/>
          </a:prstGeom>
          <a:noFill/>
        </p:spPr>
        <p:txBody>
          <a:bodyPr wrap="square">
            <a:spAutoFit/>
          </a:bodyPr>
          <a:lstStyle/>
          <a:p>
            <a:r>
              <a:rPr lang="en-IN" sz="2400" b="1" dirty="0">
                <a:solidFill>
                  <a:srgbClr val="FF0000"/>
                </a:solidFill>
                <a:latin typeface="Times New Roman" panose="02020603050405020304" pitchFamily="18" charset="0"/>
                <a:cs typeface="Times New Roman" panose="02020603050405020304" pitchFamily="18" charset="0"/>
              </a:rPr>
              <a:t>Prescriptive analytics</a:t>
            </a:r>
          </a:p>
        </p:txBody>
      </p:sp>
      <p:sp>
        <p:nvSpPr>
          <p:cNvPr id="5" name="TextBox 4">
            <a:extLst>
              <a:ext uri="{FF2B5EF4-FFF2-40B4-BE49-F238E27FC236}">
                <a16:creationId xmlns:a16="http://schemas.microsoft.com/office/drawing/2014/main" id="{3D52B4FE-BA40-48C4-81AF-27D176CB75BD}"/>
              </a:ext>
            </a:extLst>
          </p:cNvPr>
          <p:cNvSpPr txBox="1"/>
          <p:nvPr/>
        </p:nvSpPr>
        <p:spPr>
          <a:xfrm>
            <a:off x="435428" y="958334"/>
            <a:ext cx="11317957" cy="1569660"/>
          </a:xfrm>
          <a:prstGeom prst="rect">
            <a:avLst/>
          </a:prstGeom>
          <a:noFill/>
        </p:spPr>
        <p:txBody>
          <a:bodyPr wrap="square">
            <a:spAutoFit/>
          </a:bodyPr>
          <a:lstStyle/>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It tells you what should be done.</a:t>
            </a:r>
          </a:p>
          <a:p>
            <a:pPr marL="342900" indent="-342900">
              <a:buFont typeface="Arial" panose="020B0604020202020204" pitchFamily="34" charset="0"/>
              <a:buChar char="•"/>
            </a:pPr>
            <a:r>
              <a:rPr lang="en-US" sz="2400" b="0" i="0" dirty="0">
                <a:solidFill>
                  <a:srgbClr val="231F20"/>
                </a:solidFill>
                <a:effectLst/>
                <a:latin typeface="Times New Roman" panose="02020603050405020304" pitchFamily="18" charset="0"/>
                <a:cs typeface="Times New Roman" panose="02020603050405020304" pitchFamily="18" charset="0"/>
              </a:rPr>
              <a:t>stage in the business analysis process and the one that calls businesses to action, helping executives, managers and operational employees make the best possible decisions based on the data available to them. </a:t>
            </a:r>
            <a:endParaRPr lang="en-IN" sz="2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67FABBF1-8631-4A38-866D-9508A17FC994}"/>
              </a:ext>
            </a:extLst>
          </p:cNvPr>
          <p:cNvSpPr txBox="1"/>
          <p:nvPr/>
        </p:nvSpPr>
        <p:spPr>
          <a:xfrm>
            <a:off x="526895" y="2686814"/>
            <a:ext cx="11226490" cy="3534622"/>
          </a:xfrm>
          <a:prstGeom prst="rect">
            <a:avLst/>
          </a:prstGeom>
          <a:noFill/>
        </p:spPr>
        <p:txBody>
          <a:bodyPr wrap="square">
            <a:spAutoFit/>
          </a:bodyPr>
          <a:lstStyle/>
          <a:p>
            <a:r>
              <a:rPr lang="en-US" sz="2400" b="1" dirty="0">
                <a:solidFill>
                  <a:srgbClr val="FF0000"/>
                </a:solidFill>
                <a:latin typeface="Times New Roman" panose="02020603050405020304" pitchFamily="18" charset="0"/>
                <a:cs typeface="Times New Roman" panose="02020603050405020304" pitchFamily="18" charset="0"/>
              </a:rPr>
              <a:t>How does prescriptive analytics work?</a:t>
            </a:r>
          </a:p>
          <a:p>
            <a:endParaRPr lang="en-US" sz="2400" dirty="0">
              <a:latin typeface="Times New Roman" panose="02020603050405020304" pitchFamily="18" charset="0"/>
              <a:cs typeface="Times New Roman" panose="02020603050405020304" pitchFamily="18" charset="0"/>
            </a:endParaRPr>
          </a:p>
          <a:p>
            <a:pPr algn="just">
              <a:lnSpc>
                <a:spcPct val="150000"/>
              </a:lnSpc>
            </a:pPr>
            <a:r>
              <a:rPr lang="en-US" sz="2400" dirty="0">
                <a:latin typeface="Times New Roman" panose="02020603050405020304" pitchFamily="18" charset="0"/>
                <a:cs typeface="Times New Roman" panose="02020603050405020304" pitchFamily="18" charset="0"/>
              </a:rPr>
              <a:t>Prescriptive analytics takes what has been learned through descriptive and predictive analysis and goes a step further by recommending the best possible courses of action for a business. This is the most complex stage of the business analytics process, requiring much more </a:t>
            </a:r>
            <a:r>
              <a:rPr lang="en-US" sz="2400" dirty="0" err="1">
                <a:latin typeface="Times New Roman" panose="02020603050405020304" pitchFamily="18" charset="0"/>
                <a:cs typeface="Times New Roman" panose="02020603050405020304" pitchFamily="18" charset="0"/>
              </a:rPr>
              <a:t>specialised</a:t>
            </a:r>
            <a:r>
              <a:rPr lang="en-US" sz="2400" dirty="0">
                <a:latin typeface="Times New Roman" panose="02020603050405020304" pitchFamily="18" charset="0"/>
                <a:cs typeface="Times New Roman" panose="02020603050405020304" pitchFamily="18" charset="0"/>
              </a:rPr>
              <a:t> analytics knowledge to perform, and for this reason it is rarely used in day-to-day business operations. </a:t>
            </a:r>
            <a:endParaRPr lang="en-IN" sz="2400" dirty="0">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8A7F927F-D798-4AD9-864F-7AFCD91B899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503278712"/>
      </p:ext>
    </p:extLst>
  </p:cSld>
  <p:clrMapOvr>
    <a:masterClrMapping/>
  </p:clrMapOvr>
  <mc:AlternateContent xmlns:mc="http://schemas.openxmlformats.org/markup-compatibility/2006">
    <mc:Choice xmlns:p14="http://schemas.microsoft.com/office/powerpoint/2010/main" Requires="p14">
      <p:transition spd="slow" p14:dur="2000" advTm="62936"/>
    </mc:Choice>
    <mc:Fallback>
      <p:transition spd="slow" advTm="62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FCFCB90-8B98-424C-B857-334106BE7196}"/>
              </a:ext>
            </a:extLst>
          </p:cNvPr>
          <p:cNvSpPr txBox="1"/>
          <p:nvPr/>
        </p:nvSpPr>
        <p:spPr>
          <a:xfrm>
            <a:off x="424543" y="522905"/>
            <a:ext cx="6096000" cy="461665"/>
          </a:xfrm>
          <a:prstGeom prst="rect">
            <a:avLst/>
          </a:prstGeom>
          <a:noFill/>
        </p:spPr>
        <p:txBody>
          <a:bodyPr wrap="square">
            <a:spAutoFit/>
          </a:bodyPr>
          <a:lstStyle/>
          <a:p>
            <a:pPr algn="l" fontAlgn="base"/>
            <a:r>
              <a:rPr lang="en-IN" sz="2400" b="1" dirty="0">
                <a:solidFill>
                  <a:srgbClr val="231F20"/>
                </a:solidFill>
                <a:latin typeface="Times New Roman" panose="02020603050405020304" pitchFamily="18" charset="0"/>
                <a:cs typeface="Times New Roman" panose="02020603050405020304" pitchFamily="18" charset="0"/>
              </a:rPr>
              <a:t>A</a:t>
            </a:r>
            <a:r>
              <a:rPr lang="en-IN" sz="2400" b="1" i="0" dirty="0">
                <a:solidFill>
                  <a:srgbClr val="231F20"/>
                </a:solidFill>
                <a:effectLst/>
                <a:latin typeface="Times New Roman" panose="02020603050405020304" pitchFamily="18" charset="0"/>
                <a:cs typeface="Times New Roman" panose="02020603050405020304" pitchFamily="18" charset="0"/>
              </a:rPr>
              <a:t>dvantages</a:t>
            </a:r>
            <a:r>
              <a:rPr lang="en-IN" b="1" i="0" dirty="0">
                <a:solidFill>
                  <a:srgbClr val="231F20"/>
                </a:solidFill>
                <a:effectLst/>
                <a:latin typeface="Roboto" panose="02000000000000000000" pitchFamily="2" charset="0"/>
              </a:rPr>
              <a:t> </a:t>
            </a:r>
          </a:p>
        </p:txBody>
      </p:sp>
      <p:sp>
        <p:nvSpPr>
          <p:cNvPr id="5" name="TextBox 4">
            <a:extLst>
              <a:ext uri="{FF2B5EF4-FFF2-40B4-BE49-F238E27FC236}">
                <a16:creationId xmlns:a16="http://schemas.microsoft.com/office/drawing/2014/main" id="{C72F1F8F-D2F9-48C9-8DD4-1ACA00ED7AB2}"/>
              </a:ext>
            </a:extLst>
          </p:cNvPr>
          <p:cNvSpPr txBox="1"/>
          <p:nvPr/>
        </p:nvSpPr>
        <p:spPr>
          <a:xfrm>
            <a:off x="424543" y="1086454"/>
            <a:ext cx="11342914" cy="830997"/>
          </a:xfrm>
          <a:prstGeom prst="rect">
            <a:avLst/>
          </a:prstGeom>
          <a:noFill/>
        </p:spPr>
        <p:txBody>
          <a:bodyPr wrap="square">
            <a:spAutoFit/>
          </a:bodyPr>
          <a:lstStyle/>
          <a:p>
            <a:pPr marL="342900" indent="-342900" algn="just">
              <a:buFont typeface="Arial" panose="020B0604020202020204" pitchFamily="34" charset="0"/>
              <a:buChar char="•"/>
            </a:pPr>
            <a:r>
              <a:rPr lang="en-US" sz="2400" b="0" i="0" dirty="0">
                <a:solidFill>
                  <a:srgbClr val="231F20"/>
                </a:solidFill>
                <a:effectLst/>
                <a:latin typeface="Times New Roman" panose="02020603050405020304" pitchFamily="18" charset="0"/>
                <a:cs typeface="Times New Roman" panose="02020603050405020304" pitchFamily="18" charset="0"/>
              </a:rPr>
              <a:t>Prescriptive analytics, when used effectively, provides invaluable insights in order to make the best possible, data-based decisions to optimize business performance.</a:t>
            </a:r>
            <a:endParaRPr lang="en-IN" sz="2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4E270B1C-5B58-4EF8-A982-4E16A5C7BA12}"/>
              </a:ext>
            </a:extLst>
          </p:cNvPr>
          <p:cNvSpPr txBox="1"/>
          <p:nvPr/>
        </p:nvSpPr>
        <p:spPr>
          <a:xfrm>
            <a:off x="424543" y="2293491"/>
            <a:ext cx="6096000" cy="461665"/>
          </a:xfrm>
          <a:prstGeom prst="rect">
            <a:avLst/>
          </a:prstGeom>
          <a:noFill/>
        </p:spPr>
        <p:txBody>
          <a:bodyPr wrap="square">
            <a:spAutoFit/>
          </a:bodyPr>
          <a:lstStyle/>
          <a:p>
            <a:pPr algn="l" fontAlgn="base"/>
            <a:r>
              <a:rPr lang="en-IN" sz="2400" b="1" dirty="0">
                <a:solidFill>
                  <a:srgbClr val="231F20"/>
                </a:solidFill>
                <a:latin typeface="Times New Roman" panose="02020603050405020304" pitchFamily="18" charset="0"/>
                <a:cs typeface="Times New Roman" panose="02020603050405020304" pitchFamily="18" charset="0"/>
              </a:rPr>
              <a:t>D</a:t>
            </a:r>
            <a:r>
              <a:rPr lang="en-IN" sz="2400" b="1" i="0" dirty="0">
                <a:solidFill>
                  <a:srgbClr val="231F20"/>
                </a:solidFill>
                <a:effectLst/>
                <a:latin typeface="Times New Roman" panose="02020603050405020304" pitchFamily="18" charset="0"/>
                <a:cs typeface="Times New Roman" panose="02020603050405020304" pitchFamily="18" charset="0"/>
              </a:rPr>
              <a:t>isadvantages</a:t>
            </a:r>
          </a:p>
        </p:txBody>
      </p:sp>
      <p:sp>
        <p:nvSpPr>
          <p:cNvPr id="9" name="TextBox 8">
            <a:extLst>
              <a:ext uri="{FF2B5EF4-FFF2-40B4-BE49-F238E27FC236}">
                <a16:creationId xmlns:a16="http://schemas.microsoft.com/office/drawing/2014/main" id="{99F4BBF5-5968-4C72-8433-B2B0F18D4421}"/>
              </a:ext>
            </a:extLst>
          </p:cNvPr>
          <p:cNvSpPr txBox="1"/>
          <p:nvPr/>
        </p:nvSpPr>
        <p:spPr>
          <a:xfrm>
            <a:off x="424543" y="3271848"/>
            <a:ext cx="11144316" cy="830997"/>
          </a:xfrm>
          <a:prstGeom prst="rect">
            <a:avLst/>
          </a:prstGeom>
          <a:noFill/>
        </p:spPr>
        <p:txBody>
          <a:bodyPr wrap="square">
            <a:spAutoFit/>
          </a:bodyPr>
          <a:lstStyle/>
          <a:p>
            <a:pPr marL="342900" indent="-342900">
              <a:buFont typeface="Arial" panose="020B0604020202020204" pitchFamily="34" charset="0"/>
              <a:buChar char="•"/>
            </a:pPr>
            <a:r>
              <a:rPr lang="en-US" sz="2400" dirty="0">
                <a:solidFill>
                  <a:srgbClr val="231F20"/>
                </a:solidFill>
                <a:latin typeface="Times New Roman" panose="02020603050405020304" pitchFamily="18" charset="0"/>
                <a:cs typeface="Times New Roman" panose="02020603050405020304" pitchFamily="18" charset="0"/>
              </a:rPr>
              <a:t>T</a:t>
            </a:r>
            <a:r>
              <a:rPr lang="en-US" sz="2400" b="0" i="0" dirty="0">
                <a:solidFill>
                  <a:srgbClr val="231F20"/>
                </a:solidFill>
                <a:effectLst/>
                <a:latin typeface="Times New Roman" panose="02020603050405020304" pitchFamily="18" charset="0"/>
                <a:cs typeface="Times New Roman" panose="02020603050405020304" pitchFamily="18" charset="0"/>
              </a:rPr>
              <a:t>his methodology requires large amounts of data to produce useful results, which isn’t always available</a:t>
            </a:r>
            <a:r>
              <a:rPr lang="en-US" sz="2400" b="0" i="0" dirty="0">
                <a:solidFill>
                  <a:srgbClr val="231F20"/>
                </a:solidFill>
                <a:effectLst/>
                <a:latin typeface="roboto" panose="02000000000000000000" pitchFamily="2" charset="0"/>
              </a:rPr>
              <a:t>.</a:t>
            </a:r>
            <a:endParaRPr lang="en-IN" sz="2400" dirty="0">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6E9BF26E-0AF9-42C3-99D0-21370013017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783253237"/>
      </p:ext>
    </p:extLst>
  </p:cSld>
  <p:clrMapOvr>
    <a:masterClrMapping/>
  </p:clrMapOvr>
  <mc:AlternateContent xmlns:mc="http://schemas.openxmlformats.org/markup-compatibility/2006">
    <mc:Choice xmlns:p14="http://schemas.microsoft.com/office/powerpoint/2010/main" Requires="p14">
      <p:transition spd="slow" p14:dur="2000" advTm="29198"/>
    </mc:Choice>
    <mc:Fallback>
      <p:transition spd="slow" advTm="29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DA39668-C811-4E78-8666-7C0F613DACC6}"/>
              </a:ext>
            </a:extLst>
          </p:cNvPr>
          <p:cNvSpPr txBox="1"/>
          <p:nvPr/>
        </p:nvSpPr>
        <p:spPr>
          <a:xfrm>
            <a:off x="446050" y="1417975"/>
            <a:ext cx="11463452" cy="4457952"/>
          </a:xfrm>
          <a:prstGeom prst="rect">
            <a:avLst/>
          </a:prstGeom>
          <a:noFill/>
        </p:spPr>
        <p:txBody>
          <a:bodyPr wrap="square">
            <a:spAutoFit/>
          </a:bodyPr>
          <a:lstStyle/>
          <a:p>
            <a:pPr algn="just" fontAlgn="base">
              <a:lnSpc>
                <a:spcPct val="150000"/>
              </a:lnSpc>
              <a:buFont typeface="Arial" panose="020B0604020202020204" pitchFamily="34" charset="0"/>
              <a:buChar char="•"/>
            </a:pPr>
            <a:r>
              <a:rPr lang="en-US" sz="2400" b="1" i="0" dirty="0">
                <a:solidFill>
                  <a:srgbClr val="231F20"/>
                </a:solidFill>
                <a:effectLst/>
                <a:latin typeface="Times New Roman" panose="02020603050405020304" pitchFamily="18" charset="0"/>
                <a:cs typeface="Times New Roman" panose="02020603050405020304" pitchFamily="18" charset="0"/>
              </a:rPr>
              <a:t>Oil and manufacturing</a:t>
            </a:r>
            <a:r>
              <a:rPr lang="en-US" sz="2400" b="0" i="0" dirty="0">
                <a:solidFill>
                  <a:srgbClr val="231F20"/>
                </a:solidFill>
                <a:effectLst/>
                <a:latin typeface="Times New Roman" panose="02020603050405020304" pitchFamily="18" charset="0"/>
                <a:cs typeface="Times New Roman" panose="02020603050405020304" pitchFamily="18" charset="0"/>
              </a:rPr>
              <a:t> – tracking fluctuating prices  </a:t>
            </a:r>
          </a:p>
          <a:p>
            <a:pPr algn="just" fontAlgn="base">
              <a:lnSpc>
                <a:spcPct val="150000"/>
              </a:lnSpc>
              <a:buFont typeface="Arial" panose="020B0604020202020204" pitchFamily="34" charset="0"/>
              <a:buChar char="•"/>
            </a:pPr>
            <a:r>
              <a:rPr lang="en-US" sz="2400" b="1" i="0" dirty="0">
                <a:solidFill>
                  <a:srgbClr val="231F20"/>
                </a:solidFill>
                <a:effectLst/>
                <a:latin typeface="Times New Roman" panose="02020603050405020304" pitchFamily="18" charset="0"/>
                <a:cs typeface="Times New Roman" panose="02020603050405020304" pitchFamily="18" charset="0"/>
              </a:rPr>
              <a:t>Manufacturing</a:t>
            </a:r>
            <a:r>
              <a:rPr lang="en-US" sz="2400" b="0" i="0" dirty="0">
                <a:solidFill>
                  <a:srgbClr val="231F20"/>
                </a:solidFill>
                <a:effectLst/>
                <a:latin typeface="Times New Roman" panose="02020603050405020304" pitchFamily="18" charset="0"/>
                <a:cs typeface="Times New Roman" panose="02020603050405020304" pitchFamily="18" charset="0"/>
              </a:rPr>
              <a:t> – improving equipment management, maintenance, price modelling,    </a:t>
            </a:r>
          </a:p>
          <a:p>
            <a:pPr algn="just" fontAlgn="base">
              <a:lnSpc>
                <a:spcPct val="150000"/>
              </a:lnSpc>
            </a:pPr>
            <a:r>
              <a:rPr lang="en-US" sz="2400" dirty="0">
                <a:solidFill>
                  <a:srgbClr val="231F20"/>
                </a:solidFill>
                <a:latin typeface="Times New Roman" panose="02020603050405020304" pitchFamily="18" charset="0"/>
                <a:cs typeface="Times New Roman" panose="02020603050405020304" pitchFamily="18" charset="0"/>
              </a:rPr>
              <a:t> </a:t>
            </a:r>
            <a:r>
              <a:rPr lang="en-US" sz="2400" b="0" i="0" dirty="0">
                <a:solidFill>
                  <a:srgbClr val="231F20"/>
                </a:solidFill>
                <a:effectLst/>
                <a:latin typeface="Times New Roman" panose="02020603050405020304" pitchFamily="18" charset="0"/>
                <a:cs typeface="Times New Roman" panose="02020603050405020304" pitchFamily="18" charset="0"/>
              </a:rPr>
              <a:t>production and storage</a:t>
            </a:r>
          </a:p>
          <a:p>
            <a:pPr algn="just" fontAlgn="base">
              <a:lnSpc>
                <a:spcPct val="150000"/>
              </a:lnSpc>
              <a:buFont typeface="Arial" panose="020B0604020202020204" pitchFamily="34" charset="0"/>
              <a:buChar char="•"/>
            </a:pPr>
            <a:r>
              <a:rPr lang="en-US" sz="2400" b="1" i="0" dirty="0">
                <a:solidFill>
                  <a:srgbClr val="231F20"/>
                </a:solidFill>
                <a:effectLst/>
                <a:latin typeface="Times New Roman" panose="02020603050405020304" pitchFamily="18" charset="0"/>
                <a:cs typeface="Times New Roman" panose="02020603050405020304" pitchFamily="18" charset="0"/>
              </a:rPr>
              <a:t>Healthcare </a:t>
            </a:r>
            <a:r>
              <a:rPr lang="en-US" sz="2400" b="0" i="0" dirty="0">
                <a:solidFill>
                  <a:srgbClr val="231F20"/>
                </a:solidFill>
                <a:effectLst/>
                <a:latin typeface="Times New Roman" panose="02020603050405020304" pitchFamily="18" charset="0"/>
                <a:cs typeface="Times New Roman" panose="02020603050405020304" pitchFamily="18" charset="0"/>
              </a:rPr>
              <a:t>– improving patient care and healthcare administration by evaluating things such as rates of readmission and the cost-effectiveness of procedures</a:t>
            </a:r>
          </a:p>
          <a:p>
            <a:pPr algn="just" fontAlgn="base">
              <a:lnSpc>
                <a:spcPct val="150000"/>
              </a:lnSpc>
              <a:buFont typeface="Arial" panose="020B0604020202020204" pitchFamily="34" charset="0"/>
              <a:buChar char="•"/>
            </a:pPr>
            <a:r>
              <a:rPr lang="en-US" sz="2400" b="1" i="0" dirty="0">
                <a:solidFill>
                  <a:srgbClr val="231F20"/>
                </a:solidFill>
                <a:effectLst/>
                <a:latin typeface="Times New Roman" panose="02020603050405020304" pitchFamily="18" charset="0"/>
                <a:cs typeface="Times New Roman" panose="02020603050405020304" pitchFamily="18" charset="0"/>
              </a:rPr>
              <a:t>Insurance</a:t>
            </a:r>
            <a:r>
              <a:rPr lang="en-US" sz="2400" b="0" i="0" dirty="0">
                <a:solidFill>
                  <a:srgbClr val="231F20"/>
                </a:solidFill>
                <a:effectLst/>
                <a:latin typeface="Times New Roman" panose="02020603050405020304" pitchFamily="18" charset="0"/>
                <a:cs typeface="Times New Roman" panose="02020603050405020304" pitchFamily="18" charset="0"/>
              </a:rPr>
              <a:t> – assessing risk in regard to pricing and premium information for clients</a:t>
            </a:r>
          </a:p>
          <a:p>
            <a:pPr algn="just" fontAlgn="base">
              <a:lnSpc>
                <a:spcPct val="150000"/>
              </a:lnSpc>
              <a:buFont typeface="Arial" panose="020B0604020202020204" pitchFamily="34" charset="0"/>
              <a:buChar char="•"/>
            </a:pPr>
            <a:r>
              <a:rPr lang="en-US" sz="2400" b="1" i="0" dirty="0">
                <a:solidFill>
                  <a:srgbClr val="231F20"/>
                </a:solidFill>
                <a:effectLst/>
                <a:latin typeface="Times New Roman" panose="02020603050405020304" pitchFamily="18" charset="0"/>
                <a:cs typeface="Times New Roman" panose="02020603050405020304" pitchFamily="18" charset="0"/>
              </a:rPr>
              <a:t>Pharmaceutical research</a:t>
            </a:r>
            <a:r>
              <a:rPr lang="en-US" sz="2400" b="0" i="0" dirty="0">
                <a:solidFill>
                  <a:srgbClr val="231F20"/>
                </a:solidFill>
                <a:effectLst/>
                <a:latin typeface="Times New Roman" panose="02020603050405020304" pitchFamily="18" charset="0"/>
                <a:cs typeface="Times New Roman" panose="02020603050405020304" pitchFamily="18" charset="0"/>
              </a:rPr>
              <a:t> – identifying the best testing and patient groups for clinical trials.</a:t>
            </a:r>
          </a:p>
        </p:txBody>
      </p:sp>
      <p:sp>
        <p:nvSpPr>
          <p:cNvPr id="13" name="TextBox 12">
            <a:extLst>
              <a:ext uri="{FF2B5EF4-FFF2-40B4-BE49-F238E27FC236}">
                <a16:creationId xmlns:a16="http://schemas.microsoft.com/office/drawing/2014/main" id="{E5AC122E-4F83-4248-84D6-37F033615659}"/>
              </a:ext>
            </a:extLst>
          </p:cNvPr>
          <p:cNvSpPr txBox="1"/>
          <p:nvPr/>
        </p:nvSpPr>
        <p:spPr>
          <a:xfrm>
            <a:off x="446050" y="668403"/>
            <a:ext cx="6094140" cy="461665"/>
          </a:xfrm>
          <a:prstGeom prst="rect">
            <a:avLst/>
          </a:prstGeom>
          <a:noFill/>
        </p:spPr>
        <p:txBody>
          <a:bodyPr wrap="square">
            <a:spAutoFit/>
          </a:bodyPr>
          <a:lstStyle/>
          <a:p>
            <a:pPr algn="l" fontAlgn="base"/>
            <a:r>
              <a:rPr lang="en-IN" sz="2400" b="1" i="0" dirty="0">
                <a:solidFill>
                  <a:srgbClr val="FF0000"/>
                </a:solidFill>
                <a:effectLst/>
                <a:latin typeface="Times New Roman" panose="02020603050405020304" pitchFamily="18" charset="0"/>
                <a:cs typeface="Times New Roman" panose="02020603050405020304" pitchFamily="18" charset="0"/>
              </a:rPr>
              <a:t>Examples of prescriptive analytics</a:t>
            </a:r>
          </a:p>
        </p:txBody>
      </p:sp>
      <p:pic>
        <p:nvPicPr>
          <p:cNvPr id="2" name="Audio 1">
            <a:hlinkClick r:id="" action="ppaction://media"/>
            <a:extLst>
              <a:ext uri="{FF2B5EF4-FFF2-40B4-BE49-F238E27FC236}">
                <a16:creationId xmlns:a16="http://schemas.microsoft.com/office/drawing/2014/main" id="{BA3BAFC2-DAFF-441D-8074-BDC13EC505A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694076152"/>
      </p:ext>
    </p:extLst>
  </p:cSld>
  <p:clrMapOvr>
    <a:masterClrMapping/>
  </p:clrMapOvr>
  <mc:AlternateContent xmlns:mc="http://schemas.openxmlformats.org/markup-compatibility/2006">
    <mc:Choice xmlns:p14="http://schemas.microsoft.com/office/powerpoint/2010/main" Requires="p14">
      <p:transition spd="slow" p14:dur="2000" advTm="11620"/>
    </mc:Choice>
    <mc:Fallback>
      <p:transition spd="slow" advTm="11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199D566-D366-42BC-AC78-D801E1EF42C2}"/>
              </a:ext>
            </a:extLst>
          </p:cNvPr>
          <p:cNvSpPr txBox="1"/>
          <p:nvPr/>
        </p:nvSpPr>
        <p:spPr>
          <a:xfrm>
            <a:off x="1502228" y="1957978"/>
            <a:ext cx="5290457" cy="2600199"/>
          </a:xfrm>
          <a:prstGeom prst="rect">
            <a:avLst/>
          </a:prstGeom>
          <a:noFill/>
        </p:spPr>
        <p:txBody>
          <a:bodyPr wrap="square">
            <a:spAutoFit/>
          </a:bodyPr>
          <a:lstStyle/>
          <a:p>
            <a:pPr algn="just">
              <a:lnSpc>
                <a:spcPct val="150000"/>
              </a:lnSpc>
              <a:buFont typeface="Arial" panose="020B0604020202020204" pitchFamily="34" charset="0"/>
              <a:buChar char="•"/>
            </a:pPr>
            <a:r>
              <a:rPr lang="en-IN" sz="2800" b="1" i="0" dirty="0">
                <a:solidFill>
                  <a:srgbClr val="111111"/>
                </a:solidFill>
                <a:effectLst/>
                <a:latin typeface="Times New Roman" panose="02020603050405020304" pitchFamily="18" charset="0"/>
                <a:cs typeface="Times New Roman" panose="02020603050405020304" pitchFamily="18" charset="0"/>
              </a:rPr>
              <a:t>Descriptive Analysis</a:t>
            </a:r>
          </a:p>
          <a:p>
            <a:pPr algn="just">
              <a:lnSpc>
                <a:spcPct val="150000"/>
              </a:lnSpc>
              <a:buFont typeface="Arial" panose="020B0604020202020204" pitchFamily="34" charset="0"/>
              <a:buChar char="•"/>
            </a:pPr>
            <a:r>
              <a:rPr lang="en-IN" sz="2800" b="1" i="0" dirty="0">
                <a:solidFill>
                  <a:srgbClr val="111111"/>
                </a:solidFill>
                <a:effectLst/>
                <a:latin typeface="Times New Roman" panose="02020603050405020304" pitchFamily="18" charset="0"/>
                <a:cs typeface="Times New Roman" panose="02020603050405020304" pitchFamily="18" charset="0"/>
              </a:rPr>
              <a:t>Diagnostic Analysis</a:t>
            </a:r>
          </a:p>
          <a:p>
            <a:pPr algn="just">
              <a:lnSpc>
                <a:spcPct val="150000"/>
              </a:lnSpc>
              <a:buFont typeface="Arial" panose="020B0604020202020204" pitchFamily="34" charset="0"/>
              <a:buChar char="•"/>
            </a:pPr>
            <a:r>
              <a:rPr lang="en-IN" sz="2800" b="1" i="0" dirty="0">
                <a:solidFill>
                  <a:srgbClr val="111111"/>
                </a:solidFill>
                <a:effectLst/>
                <a:latin typeface="Times New Roman" panose="02020603050405020304" pitchFamily="18" charset="0"/>
                <a:cs typeface="Times New Roman" panose="02020603050405020304" pitchFamily="18" charset="0"/>
              </a:rPr>
              <a:t>Predictive Analysis</a:t>
            </a:r>
          </a:p>
          <a:p>
            <a:pPr algn="just">
              <a:lnSpc>
                <a:spcPct val="150000"/>
              </a:lnSpc>
              <a:buFont typeface="Arial" panose="020B0604020202020204" pitchFamily="34" charset="0"/>
              <a:buChar char="•"/>
            </a:pPr>
            <a:r>
              <a:rPr lang="en-IN" sz="2800" b="1" i="0" dirty="0">
                <a:solidFill>
                  <a:srgbClr val="111111"/>
                </a:solidFill>
                <a:effectLst/>
                <a:latin typeface="Times New Roman" panose="02020603050405020304" pitchFamily="18" charset="0"/>
                <a:cs typeface="Times New Roman" panose="02020603050405020304" pitchFamily="18" charset="0"/>
              </a:rPr>
              <a:t>Prescriptive Analysis</a:t>
            </a:r>
          </a:p>
        </p:txBody>
      </p:sp>
      <p:sp>
        <p:nvSpPr>
          <p:cNvPr id="4" name="TextBox 3">
            <a:extLst>
              <a:ext uri="{FF2B5EF4-FFF2-40B4-BE49-F238E27FC236}">
                <a16:creationId xmlns:a16="http://schemas.microsoft.com/office/drawing/2014/main" id="{188A5843-579B-4379-95A1-2EE3134239C0}"/>
              </a:ext>
            </a:extLst>
          </p:cNvPr>
          <p:cNvSpPr txBox="1"/>
          <p:nvPr/>
        </p:nvSpPr>
        <p:spPr>
          <a:xfrm>
            <a:off x="1502228" y="999957"/>
            <a:ext cx="5900058" cy="523220"/>
          </a:xfrm>
          <a:prstGeom prst="rect">
            <a:avLst/>
          </a:prstGeom>
          <a:noFill/>
        </p:spPr>
        <p:txBody>
          <a:bodyPr wrap="square" rtlCol="0">
            <a:spAutoFit/>
          </a:bodyPr>
          <a:lstStyle/>
          <a:p>
            <a:r>
              <a:rPr lang="en-US" sz="2800" b="1" dirty="0">
                <a:solidFill>
                  <a:srgbClr val="FF0000"/>
                </a:solidFill>
                <a:latin typeface="Times New Roman" panose="02020603050405020304" pitchFamily="18" charset="0"/>
                <a:cs typeface="Times New Roman" panose="02020603050405020304" pitchFamily="18" charset="0"/>
              </a:rPr>
              <a:t>Types of Data Analysis</a:t>
            </a:r>
            <a:endParaRPr lang="en-IN" sz="2800" b="1" dirty="0">
              <a:solidFill>
                <a:srgbClr val="FF0000"/>
              </a:solidFill>
              <a:latin typeface="Times New Roman" panose="02020603050405020304" pitchFamily="18" charset="0"/>
              <a:cs typeface="Times New Roman" panose="02020603050405020304" pitchFamily="18" charset="0"/>
            </a:endParaRPr>
          </a:p>
        </p:txBody>
      </p:sp>
      <p:pic>
        <p:nvPicPr>
          <p:cNvPr id="6" name="Audio 5">
            <a:hlinkClick r:id="" action="ppaction://media"/>
            <a:extLst>
              <a:ext uri="{FF2B5EF4-FFF2-40B4-BE49-F238E27FC236}">
                <a16:creationId xmlns:a16="http://schemas.microsoft.com/office/drawing/2014/main" id="{024077EB-56A0-434F-A620-7A91379CC86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251447204"/>
      </p:ext>
    </p:extLst>
  </p:cSld>
  <p:clrMapOvr>
    <a:masterClrMapping/>
  </p:clrMapOvr>
  <mc:AlternateContent xmlns:mc="http://schemas.openxmlformats.org/markup-compatibility/2006">
    <mc:Choice xmlns:p14="http://schemas.microsoft.com/office/powerpoint/2010/main" Requires="p14">
      <p:transition spd="slow" p14:dur="2000" advTm="12808"/>
    </mc:Choice>
    <mc:Fallback>
      <p:transition spd="slow" advTm="12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1DB73A1-8A70-4F51-87C9-5FD84B320D14}"/>
              </a:ext>
            </a:extLst>
          </p:cNvPr>
          <p:cNvSpPr txBox="1"/>
          <p:nvPr/>
        </p:nvSpPr>
        <p:spPr>
          <a:xfrm>
            <a:off x="762000" y="543848"/>
            <a:ext cx="6096000" cy="661207"/>
          </a:xfrm>
          <a:prstGeom prst="rect">
            <a:avLst/>
          </a:prstGeom>
          <a:noFill/>
        </p:spPr>
        <p:txBody>
          <a:bodyPr wrap="square">
            <a:spAutoFit/>
          </a:bodyPr>
          <a:lstStyle/>
          <a:p>
            <a:pPr algn="just">
              <a:lnSpc>
                <a:spcPct val="150000"/>
              </a:lnSpc>
            </a:pPr>
            <a:r>
              <a:rPr lang="en-IN" sz="2800" b="1" i="0" dirty="0">
                <a:solidFill>
                  <a:srgbClr val="FF0000"/>
                </a:solidFill>
                <a:effectLst/>
                <a:latin typeface="Times New Roman" panose="02020603050405020304" pitchFamily="18" charset="0"/>
                <a:cs typeface="Times New Roman" panose="02020603050405020304" pitchFamily="18" charset="0"/>
              </a:rPr>
              <a:t>Descriptive Analysis</a:t>
            </a:r>
          </a:p>
        </p:txBody>
      </p:sp>
      <p:sp>
        <p:nvSpPr>
          <p:cNvPr id="5" name="TextBox 4">
            <a:extLst>
              <a:ext uri="{FF2B5EF4-FFF2-40B4-BE49-F238E27FC236}">
                <a16:creationId xmlns:a16="http://schemas.microsoft.com/office/drawing/2014/main" id="{5EE05932-A661-4FC4-A3C5-ADDD8CB2DEE8}"/>
              </a:ext>
            </a:extLst>
          </p:cNvPr>
          <p:cNvSpPr txBox="1"/>
          <p:nvPr/>
        </p:nvSpPr>
        <p:spPr>
          <a:xfrm>
            <a:off x="761999" y="1567934"/>
            <a:ext cx="10983687" cy="3539430"/>
          </a:xfrm>
          <a:prstGeom prst="rect">
            <a:avLst/>
          </a:prstGeom>
          <a:noFill/>
        </p:spPr>
        <p:txBody>
          <a:bodyPr wrap="square">
            <a:spAutoFit/>
          </a:bodyPr>
          <a:lstStyle/>
          <a:p>
            <a:pPr marL="342900" indent="-342900" algn="just">
              <a:buFont typeface="Arial" panose="020B0604020202020204" pitchFamily="34" charset="0"/>
              <a:buChar char="•"/>
            </a:pPr>
            <a:r>
              <a:rPr lang="en-US" sz="2800" dirty="0">
                <a:solidFill>
                  <a:srgbClr val="111111"/>
                </a:solidFill>
                <a:latin typeface="Times New Roman" panose="02020603050405020304" pitchFamily="18" charset="0"/>
                <a:cs typeface="Times New Roman" panose="02020603050405020304" pitchFamily="18" charset="0"/>
              </a:rPr>
              <a:t>A</a:t>
            </a:r>
            <a:r>
              <a:rPr lang="en-US" sz="2800" b="0" i="0" dirty="0">
                <a:solidFill>
                  <a:srgbClr val="111111"/>
                </a:solidFill>
                <a:effectLst/>
                <a:latin typeface="Times New Roman" panose="02020603050405020304" pitchFamily="18" charset="0"/>
                <a:cs typeface="Times New Roman" panose="02020603050405020304" pitchFamily="18" charset="0"/>
              </a:rPr>
              <a:t>nswers the “</a:t>
            </a:r>
            <a:r>
              <a:rPr lang="en-US" sz="2800" b="0" i="0" dirty="0">
                <a:solidFill>
                  <a:srgbClr val="FF0000"/>
                </a:solidFill>
                <a:effectLst/>
                <a:latin typeface="Times New Roman" panose="02020603050405020304" pitchFamily="18" charset="0"/>
                <a:cs typeface="Times New Roman" panose="02020603050405020304" pitchFamily="18" charset="0"/>
              </a:rPr>
              <a:t>what happened</a:t>
            </a:r>
            <a:r>
              <a:rPr lang="en-US" sz="2800" b="0" i="0" dirty="0">
                <a:solidFill>
                  <a:srgbClr val="111111"/>
                </a:solidFill>
                <a:effectLst/>
                <a:latin typeface="Times New Roman" panose="02020603050405020304" pitchFamily="18" charset="0"/>
                <a:cs typeface="Times New Roman" panose="02020603050405020304" pitchFamily="18" charset="0"/>
              </a:rPr>
              <a:t>” by summarizing past data</a:t>
            </a:r>
          </a:p>
          <a:p>
            <a:pPr marL="342900" indent="-342900" algn="just">
              <a:buFont typeface="Arial" panose="020B0604020202020204" pitchFamily="34" charset="0"/>
              <a:buChar char="•"/>
            </a:pPr>
            <a:r>
              <a:rPr lang="en-US" sz="2800" b="0" i="0" dirty="0">
                <a:solidFill>
                  <a:srgbClr val="231F20"/>
                </a:solidFill>
                <a:effectLst/>
                <a:latin typeface="Times New Roman" panose="02020603050405020304" pitchFamily="18" charset="0"/>
                <a:cs typeface="Times New Roman" panose="02020603050405020304" pitchFamily="18" charset="0"/>
              </a:rPr>
              <a:t>historical data is collected, </a:t>
            </a:r>
            <a:r>
              <a:rPr lang="en-US" sz="2800" b="0" i="0" dirty="0" err="1">
                <a:solidFill>
                  <a:srgbClr val="231F20"/>
                </a:solidFill>
                <a:effectLst/>
                <a:latin typeface="Times New Roman" panose="02020603050405020304" pitchFamily="18" charset="0"/>
                <a:cs typeface="Times New Roman" panose="02020603050405020304" pitchFamily="18" charset="0"/>
              </a:rPr>
              <a:t>organised</a:t>
            </a:r>
            <a:r>
              <a:rPr lang="en-US" sz="2800" b="0" i="0" dirty="0">
                <a:solidFill>
                  <a:srgbClr val="231F20"/>
                </a:solidFill>
                <a:effectLst/>
                <a:latin typeface="Times New Roman" panose="02020603050405020304" pitchFamily="18" charset="0"/>
                <a:cs typeface="Times New Roman" panose="02020603050405020304" pitchFamily="18" charset="0"/>
              </a:rPr>
              <a:t> and then presented in a way that is easily understood. </a:t>
            </a:r>
          </a:p>
          <a:p>
            <a:pPr marL="342900" indent="-342900" algn="just">
              <a:buFont typeface="Arial" panose="020B0604020202020204" pitchFamily="34" charset="0"/>
              <a:buChar char="•"/>
            </a:pPr>
            <a:r>
              <a:rPr lang="en-US" sz="2800" b="0" i="0" dirty="0">
                <a:solidFill>
                  <a:srgbClr val="231F20"/>
                </a:solidFill>
                <a:effectLst/>
                <a:latin typeface="Times New Roman" panose="02020603050405020304" pitchFamily="18" charset="0"/>
                <a:cs typeface="Times New Roman" panose="02020603050405020304" pitchFamily="18" charset="0"/>
              </a:rPr>
              <a:t>Descriptive analytics is focused only on what has already happened in a business and, unlike other methods of analysis, it is not used to draw inferences or predictions from its findings. </a:t>
            </a:r>
          </a:p>
          <a:p>
            <a:pPr marL="342900" indent="-342900" algn="just">
              <a:buFont typeface="Arial" panose="020B0604020202020204" pitchFamily="34" charset="0"/>
              <a:buChar char="•"/>
            </a:pPr>
            <a:r>
              <a:rPr lang="en-US" sz="2800" b="0" i="0" dirty="0">
                <a:solidFill>
                  <a:srgbClr val="231F20"/>
                </a:solidFill>
                <a:effectLst/>
                <a:latin typeface="Times New Roman" panose="02020603050405020304" pitchFamily="18" charset="0"/>
                <a:cs typeface="Times New Roman" panose="02020603050405020304" pitchFamily="18" charset="0"/>
              </a:rPr>
              <a:t>Descriptive analytics is, rather, a foundational starting point used to inform or prepare data for further analysis down the line</a:t>
            </a:r>
            <a:r>
              <a:rPr lang="en-US" sz="2400" b="0" i="0" dirty="0">
                <a:solidFill>
                  <a:srgbClr val="231F20"/>
                </a:solidFill>
                <a:effectLst/>
                <a:latin typeface="roboto" panose="02000000000000000000" pitchFamily="2" charset="0"/>
              </a:rPr>
              <a:t>. </a:t>
            </a:r>
            <a:endParaRPr lang="en-IN" sz="24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6" name="Ink 5">
                <a:extLst>
                  <a:ext uri="{FF2B5EF4-FFF2-40B4-BE49-F238E27FC236}">
                    <a16:creationId xmlns:a16="http://schemas.microsoft.com/office/drawing/2014/main" id="{C87BB3FF-CD44-453B-9E88-35675A78E8F2}"/>
                  </a:ext>
                </a:extLst>
              </p14:cNvPr>
              <p14:cNvContentPartPr/>
              <p14:nvPr>
                <p:extLst>
                  <p:ext uri="{42D2F446-02D8-4167-A562-619A0277C38B}">
                    <p15:isNarration xmlns:p15="http://schemas.microsoft.com/office/powerpoint/2012/main" val="1"/>
                  </p:ext>
                </p:extLst>
              </p14:nvPr>
            </p14:nvContentPartPr>
            <p14:xfrm>
              <a:off x="1596240" y="2483640"/>
              <a:ext cx="9280080" cy="2269800"/>
            </p14:xfrm>
          </p:contentPart>
        </mc:Choice>
        <mc:Fallback>
          <p:pic>
            <p:nvPicPr>
              <p:cNvPr id="6" name="Ink 5">
                <a:extLst>
                  <a:ext uri="{FF2B5EF4-FFF2-40B4-BE49-F238E27FC236}">
                    <a16:creationId xmlns:a16="http://schemas.microsoft.com/office/drawing/2014/main" id="{C87BB3FF-CD44-453B-9E88-35675A78E8F2}"/>
                  </a:ext>
                </a:extLst>
              </p:cNvPr>
              <p:cNvPicPr>
                <a:picLocks noGrp="1" noRot="1" noChangeAspect="1" noMove="1" noResize="1" noEditPoints="1" noAdjustHandles="1" noChangeArrowheads="1" noChangeShapeType="1"/>
              </p:cNvPicPr>
              <p:nvPr/>
            </p:nvPicPr>
            <p:blipFill>
              <a:blip r:embed="rId5"/>
              <a:stretch>
                <a:fillRect/>
              </a:stretch>
            </p:blipFill>
            <p:spPr>
              <a:xfrm>
                <a:off x="1586880" y="2420280"/>
                <a:ext cx="9298800" cy="2342520"/>
              </a:xfrm>
              <a:prstGeom prst="rect">
                <a:avLst/>
              </a:prstGeom>
            </p:spPr>
          </p:pic>
        </mc:Fallback>
      </mc:AlternateContent>
      <p:pic>
        <p:nvPicPr>
          <p:cNvPr id="7" name="Audio 6">
            <a:hlinkClick r:id="" action="ppaction://media"/>
            <a:extLst>
              <a:ext uri="{FF2B5EF4-FFF2-40B4-BE49-F238E27FC236}">
                <a16:creationId xmlns:a16="http://schemas.microsoft.com/office/drawing/2014/main" id="{D6A90A24-D498-40FE-9A58-7BB0182B614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038356520"/>
      </p:ext>
    </p:extLst>
  </p:cSld>
  <p:clrMapOvr>
    <a:masterClrMapping/>
  </p:clrMapOvr>
  <mc:AlternateContent xmlns:mc="http://schemas.openxmlformats.org/markup-compatibility/2006">
    <mc:Choice xmlns:p14="http://schemas.microsoft.com/office/powerpoint/2010/main" Requires="p14">
      <p:transition spd="slow" p14:dur="2000" advTm="54460"/>
    </mc:Choice>
    <mc:Fallback>
      <p:transition spd="slow" advTm="544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59"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md type="call" cmd="playFrom(0.0)">
                                      <p:cBhvr>
                                        <p:cTn id="9"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CEDC5FF-4692-49FB-A879-752A9E830338}"/>
              </a:ext>
            </a:extLst>
          </p:cNvPr>
          <p:cNvSpPr txBox="1"/>
          <p:nvPr/>
        </p:nvSpPr>
        <p:spPr>
          <a:xfrm>
            <a:off x="609600" y="283420"/>
            <a:ext cx="6096000" cy="461665"/>
          </a:xfrm>
          <a:prstGeom prst="rect">
            <a:avLst/>
          </a:prstGeom>
          <a:noFill/>
        </p:spPr>
        <p:txBody>
          <a:bodyPr wrap="square">
            <a:spAutoFit/>
          </a:bodyPr>
          <a:lstStyle/>
          <a:p>
            <a:r>
              <a:rPr lang="en-US" sz="2400" b="1" dirty="0">
                <a:solidFill>
                  <a:srgbClr val="FF0000"/>
                </a:solidFill>
                <a:latin typeface="Times New Roman" panose="02020603050405020304" pitchFamily="18" charset="0"/>
                <a:cs typeface="Times New Roman" panose="02020603050405020304" pitchFamily="18" charset="0"/>
              </a:rPr>
              <a:t>How does descriptive analytics work?</a:t>
            </a:r>
            <a:endParaRPr lang="en-IN" sz="2400" b="1" dirty="0">
              <a:solidFill>
                <a:srgbClr val="FF0000"/>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B6BDE1CA-5516-48C9-8813-EDBD17086174}"/>
              </a:ext>
            </a:extLst>
          </p:cNvPr>
          <p:cNvSpPr txBox="1"/>
          <p:nvPr/>
        </p:nvSpPr>
        <p:spPr>
          <a:xfrm>
            <a:off x="691243" y="957666"/>
            <a:ext cx="10809514" cy="2308324"/>
          </a:xfrm>
          <a:prstGeom prst="rect">
            <a:avLst/>
          </a:prstGeom>
          <a:noFill/>
        </p:spPr>
        <p:txBody>
          <a:bodyPr wrap="square">
            <a:spAutoFit/>
          </a:bodyPr>
          <a:lstStyle/>
          <a:p>
            <a:pPr marL="342900" indent="-342900" algn="just">
              <a:buFont typeface="Arial" panose="020B0604020202020204" pitchFamily="34" charset="0"/>
              <a:buChar char="•"/>
            </a:pPr>
            <a:r>
              <a:rPr lang="en-US" sz="2400" b="0" i="0" dirty="0">
                <a:solidFill>
                  <a:srgbClr val="231F20"/>
                </a:solidFill>
                <a:effectLst/>
                <a:latin typeface="Times New Roman" panose="02020603050405020304" pitchFamily="18" charset="0"/>
                <a:cs typeface="Times New Roman" panose="02020603050405020304" pitchFamily="18" charset="0"/>
              </a:rPr>
              <a:t>Descriptive analytics uses two key methods, data aggregation and data mining (also known as data discovery), to discover historical data. </a:t>
            </a:r>
          </a:p>
          <a:p>
            <a:pPr marL="342900" indent="-342900" algn="just">
              <a:buFont typeface="Arial" panose="020B0604020202020204" pitchFamily="34" charset="0"/>
              <a:buChar char="•"/>
            </a:pPr>
            <a:r>
              <a:rPr lang="en-US" sz="2400" b="0" i="0" dirty="0">
                <a:solidFill>
                  <a:srgbClr val="231F20"/>
                </a:solidFill>
                <a:effectLst/>
                <a:latin typeface="Times New Roman" panose="02020603050405020304" pitchFamily="18" charset="0"/>
                <a:cs typeface="Times New Roman" panose="02020603050405020304" pitchFamily="18" charset="0"/>
              </a:rPr>
              <a:t>Data aggregation is the process of collecting and </a:t>
            </a:r>
            <a:r>
              <a:rPr lang="en-US" sz="2400" b="0" i="0" dirty="0" err="1">
                <a:solidFill>
                  <a:srgbClr val="231F20"/>
                </a:solidFill>
                <a:effectLst/>
                <a:latin typeface="Times New Roman" panose="02020603050405020304" pitchFamily="18" charset="0"/>
                <a:cs typeface="Times New Roman" panose="02020603050405020304" pitchFamily="18" charset="0"/>
              </a:rPr>
              <a:t>organising</a:t>
            </a:r>
            <a:r>
              <a:rPr lang="en-US" sz="2400" b="0" i="0" dirty="0">
                <a:solidFill>
                  <a:srgbClr val="231F20"/>
                </a:solidFill>
                <a:effectLst/>
                <a:latin typeface="Times New Roman" panose="02020603050405020304" pitchFamily="18" charset="0"/>
                <a:cs typeface="Times New Roman" panose="02020603050405020304" pitchFamily="18" charset="0"/>
              </a:rPr>
              <a:t> data to create manageable data sets. </a:t>
            </a:r>
          </a:p>
          <a:p>
            <a:pPr marL="342900" indent="-342900" algn="just">
              <a:buFont typeface="Arial" panose="020B0604020202020204" pitchFamily="34" charset="0"/>
              <a:buChar char="•"/>
            </a:pPr>
            <a:r>
              <a:rPr lang="en-US" sz="2400" b="0" i="0" dirty="0">
                <a:solidFill>
                  <a:srgbClr val="231F20"/>
                </a:solidFill>
                <a:effectLst/>
                <a:latin typeface="Times New Roman" panose="02020603050405020304" pitchFamily="18" charset="0"/>
                <a:cs typeface="Times New Roman" panose="02020603050405020304" pitchFamily="18" charset="0"/>
              </a:rPr>
              <a:t>These data sets are then used in the data mining phase where patterns, trends and meaning are identified and then presented in an understandable way. </a:t>
            </a:r>
            <a:endParaRPr lang="en-IN" sz="24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84CA0B5A-4005-4BB8-8F79-D3428A1B056C}"/>
              </a:ext>
            </a:extLst>
          </p:cNvPr>
          <p:cNvSpPr txBox="1"/>
          <p:nvPr/>
        </p:nvSpPr>
        <p:spPr>
          <a:xfrm>
            <a:off x="609600" y="3265990"/>
            <a:ext cx="10809513" cy="1938992"/>
          </a:xfrm>
          <a:prstGeom prst="rect">
            <a:avLst/>
          </a:prstGeom>
          <a:noFill/>
        </p:spPr>
        <p:txBody>
          <a:bodyPr wrap="square">
            <a:spAutoFit/>
          </a:bodyPr>
          <a:lstStyle/>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Descriptive analytics is frequently used in the day-to-day operations of an organization. Company reports – such as those on inventory, workflow, sales and revenue – are all examples of descriptive analytics that provide a historical review of an organization's operations. Data collected by these kinds of reports can be easily aggregated and used to create snapshots of an organization's operations.</a:t>
            </a:r>
            <a:endParaRPr lang="en-IN" sz="24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4" name="Ink 3">
                <a:extLst>
                  <a:ext uri="{FF2B5EF4-FFF2-40B4-BE49-F238E27FC236}">
                    <a16:creationId xmlns:a16="http://schemas.microsoft.com/office/drawing/2014/main" id="{1AEA3837-1532-4B02-8B11-58DFFDEC353D}"/>
                  </a:ext>
                </a:extLst>
              </p14:cNvPr>
              <p14:cNvContentPartPr/>
              <p14:nvPr>
                <p:extLst>
                  <p:ext uri="{42D2F446-02D8-4167-A562-619A0277C38B}">
                    <p15:isNarration xmlns:p15="http://schemas.microsoft.com/office/powerpoint/2012/main" val="1"/>
                  </p:ext>
                </p:extLst>
              </p14:nvPr>
            </p14:nvContentPartPr>
            <p14:xfrm>
              <a:off x="1398960" y="1266480"/>
              <a:ext cx="10185120" cy="4325760"/>
            </p14:xfrm>
          </p:contentPart>
        </mc:Choice>
        <mc:Fallback>
          <p:pic>
            <p:nvPicPr>
              <p:cNvPr id="4" name="Ink 3">
                <a:extLst>
                  <a:ext uri="{FF2B5EF4-FFF2-40B4-BE49-F238E27FC236}">
                    <a16:creationId xmlns:a16="http://schemas.microsoft.com/office/drawing/2014/main" id="{1AEA3837-1532-4B02-8B11-58DFFDEC353D}"/>
                  </a:ext>
                </a:extLst>
              </p:cNvPr>
              <p:cNvPicPr>
                <a:picLocks noGrp="1" noRot="1" noChangeAspect="1" noMove="1" noResize="1" noEditPoints="1" noAdjustHandles="1" noChangeArrowheads="1" noChangeShapeType="1"/>
              </p:cNvPicPr>
              <p:nvPr/>
            </p:nvPicPr>
            <p:blipFill>
              <a:blip r:embed="rId5"/>
              <a:stretch>
                <a:fillRect/>
              </a:stretch>
            </p:blipFill>
            <p:spPr>
              <a:xfrm>
                <a:off x="1389600" y="1257120"/>
                <a:ext cx="10203840" cy="4344480"/>
              </a:xfrm>
              <a:prstGeom prst="rect">
                <a:avLst/>
              </a:prstGeom>
            </p:spPr>
          </p:pic>
        </mc:Fallback>
      </mc:AlternateContent>
      <p:pic>
        <p:nvPicPr>
          <p:cNvPr id="5" name="Audio 4">
            <a:hlinkClick r:id="" action="ppaction://media"/>
            <a:extLst>
              <a:ext uri="{FF2B5EF4-FFF2-40B4-BE49-F238E27FC236}">
                <a16:creationId xmlns:a16="http://schemas.microsoft.com/office/drawing/2014/main" id="{2A57E052-D8C2-4D84-9A4E-43EDDE51E8D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687353902"/>
      </p:ext>
    </p:extLst>
  </p:cSld>
  <p:clrMapOvr>
    <a:masterClrMapping/>
  </p:clrMapOvr>
  <mc:AlternateContent xmlns:mc="http://schemas.openxmlformats.org/markup-compatibility/2006">
    <mc:Choice xmlns:p14="http://schemas.microsoft.com/office/powerpoint/2010/main" Requires="p14">
      <p:transition spd="slow" p14:dur="2000" advTm="59499"/>
    </mc:Choice>
    <mc:Fallback>
      <p:transition spd="slow" advTm="594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59"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2176D8-677C-4FD6-95AB-5D6390D87CF9}"/>
              </a:ext>
            </a:extLst>
          </p:cNvPr>
          <p:cNvSpPr txBox="1"/>
          <p:nvPr/>
        </p:nvSpPr>
        <p:spPr>
          <a:xfrm>
            <a:off x="408213" y="438934"/>
            <a:ext cx="6096000" cy="523220"/>
          </a:xfrm>
          <a:prstGeom prst="rect">
            <a:avLst/>
          </a:prstGeom>
          <a:noFill/>
        </p:spPr>
        <p:txBody>
          <a:bodyPr wrap="square">
            <a:spAutoFit/>
          </a:bodyPr>
          <a:lstStyle/>
          <a:p>
            <a:pPr algn="l" fontAlgn="base"/>
            <a:r>
              <a:rPr lang="en-IN" sz="2800" b="1" i="0" dirty="0">
                <a:solidFill>
                  <a:srgbClr val="231F20"/>
                </a:solidFill>
                <a:effectLst/>
                <a:latin typeface="Times New Roman" panose="02020603050405020304" pitchFamily="18" charset="0"/>
                <a:cs typeface="Times New Roman" panose="02020603050405020304" pitchFamily="18" charset="0"/>
              </a:rPr>
              <a:t>Advantages</a:t>
            </a:r>
          </a:p>
        </p:txBody>
      </p:sp>
      <p:sp>
        <p:nvSpPr>
          <p:cNvPr id="5" name="TextBox 4">
            <a:extLst>
              <a:ext uri="{FF2B5EF4-FFF2-40B4-BE49-F238E27FC236}">
                <a16:creationId xmlns:a16="http://schemas.microsoft.com/office/drawing/2014/main" id="{F9812A14-0691-4DF6-8323-B54617EC5218}"/>
              </a:ext>
            </a:extLst>
          </p:cNvPr>
          <p:cNvSpPr txBox="1"/>
          <p:nvPr/>
        </p:nvSpPr>
        <p:spPr>
          <a:xfrm>
            <a:off x="408213" y="1004892"/>
            <a:ext cx="11375573" cy="1938992"/>
          </a:xfrm>
          <a:prstGeom prst="rect">
            <a:avLst/>
          </a:prstGeom>
          <a:noFill/>
        </p:spPr>
        <p:txBody>
          <a:bodyPr wrap="square">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Relies only on historical data and simple calculations, this methodology can easily be applied in day-to-day operations</a:t>
            </a:r>
          </a:p>
          <a:p>
            <a:pPr marL="285750" indent="-285750">
              <a:buFont typeface="Arial" panose="020B0604020202020204" pitchFamily="34" charset="0"/>
              <a:buChar char="•"/>
            </a:pPr>
            <a:r>
              <a:rPr lang="en-US" sz="2400" dirty="0">
                <a:solidFill>
                  <a:srgbClr val="231F20"/>
                </a:solidFill>
                <a:latin typeface="Times New Roman" panose="02020603050405020304" pitchFamily="18" charset="0"/>
                <a:cs typeface="Times New Roman" panose="02020603050405020304" pitchFamily="18" charset="0"/>
              </a:rPr>
              <a:t>I</a:t>
            </a:r>
            <a:r>
              <a:rPr lang="en-US" sz="2400" b="0" i="0" dirty="0">
                <a:solidFill>
                  <a:srgbClr val="231F20"/>
                </a:solidFill>
                <a:effectLst/>
                <a:latin typeface="Times New Roman" panose="02020603050405020304" pitchFamily="18" charset="0"/>
                <a:cs typeface="Times New Roman" panose="02020603050405020304" pitchFamily="18" charset="0"/>
              </a:rPr>
              <a:t>ts application doesn’t necessarily require an extensive knowledge of analytics</a:t>
            </a:r>
          </a:p>
          <a:p>
            <a:pPr marL="285750" indent="-285750">
              <a:buFont typeface="Arial" panose="020B0604020202020204" pitchFamily="34" charset="0"/>
              <a:buChar char="•"/>
            </a:pPr>
            <a:r>
              <a:rPr lang="en-US" sz="2400" b="0" i="0" dirty="0">
                <a:solidFill>
                  <a:srgbClr val="231F20"/>
                </a:solidFill>
                <a:effectLst/>
                <a:latin typeface="Times New Roman" panose="02020603050405020304" pitchFamily="18" charset="0"/>
                <a:cs typeface="Times New Roman" panose="02020603050405020304" pitchFamily="18" charset="0"/>
              </a:rPr>
              <a:t>This means that businesses can relatively quickly and easily report on performance and gain insights that can be used to make improvements.</a:t>
            </a:r>
            <a:endParaRPr lang="en-IN"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45E2D1A5-ECA0-4146-9443-1183371FF9E1}"/>
              </a:ext>
            </a:extLst>
          </p:cNvPr>
          <p:cNvSpPr txBox="1"/>
          <p:nvPr/>
        </p:nvSpPr>
        <p:spPr>
          <a:xfrm>
            <a:off x="315686" y="3305421"/>
            <a:ext cx="6096000" cy="523220"/>
          </a:xfrm>
          <a:prstGeom prst="rect">
            <a:avLst/>
          </a:prstGeom>
          <a:noFill/>
        </p:spPr>
        <p:txBody>
          <a:bodyPr wrap="square">
            <a:spAutoFit/>
          </a:bodyPr>
          <a:lstStyle/>
          <a:p>
            <a:pPr algn="l" fontAlgn="base"/>
            <a:r>
              <a:rPr lang="en-IN" sz="2800" b="1" i="0" dirty="0">
                <a:solidFill>
                  <a:srgbClr val="231F20"/>
                </a:solidFill>
                <a:effectLst/>
                <a:latin typeface="Times New Roman" panose="02020603050405020304" pitchFamily="18" charset="0"/>
                <a:cs typeface="Times New Roman" panose="02020603050405020304" pitchFamily="18" charset="0"/>
              </a:rPr>
              <a:t>Disadvantages</a:t>
            </a:r>
          </a:p>
        </p:txBody>
      </p:sp>
      <p:sp>
        <p:nvSpPr>
          <p:cNvPr id="8" name="TextBox 7">
            <a:extLst>
              <a:ext uri="{FF2B5EF4-FFF2-40B4-BE49-F238E27FC236}">
                <a16:creationId xmlns:a16="http://schemas.microsoft.com/office/drawing/2014/main" id="{E61D7314-68E9-4602-8672-9C8468DCD32F}"/>
              </a:ext>
            </a:extLst>
          </p:cNvPr>
          <p:cNvSpPr txBox="1"/>
          <p:nvPr/>
        </p:nvSpPr>
        <p:spPr>
          <a:xfrm>
            <a:off x="408213" y="3914117"/>
            <a:ext cx="10798630" cy="830997"/>
          </a:xfrm>
          <a:prstGeom prst="rect">
            <a:avLst/>
          </a:prstGeom>
          <a:noFill/>
        </p:spPr>
        <p:txBody>
          <a:bodyPr wrap="square">
            <a:spAutoFit/>
          </a:bodyPr>
          <a:lstStyle/>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It doesn’t look beyond the surface of the data – this is where predictive and prescriptive analytics come into play. </a:t>
            </a:r>
            <a:endParaRPr lang="en-IN" sz="24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p14="http://schemas.microsoft.com/office/powerpoint/2010/main" xmlns:iact="http://schemas.microsoft.com/office/powerpoint/2014/inkAction" Requires="p14 iact">
          <p:contentPart p14:bwMode="auto" r:id="rId4">
            <p14:nvContentPartPr>
              <p14:cNvPr id="4" name="Ink 3">
                <a:extLst>
                  <a:ext uri="{FF2B5EF4-FFF2-40B4-BE49-F238E27FC236}">
                    <a16:creationId xmlns:a16="http://schemas.microsoft.com/office/drawing/2014/main" id="{DF24D6D1-2163-433B-871E-F840BCE8FFAD}"/>
                  </a:ext>
                </a:extLst>
              </p14:cNvPr>
              <p14:cNvContentPartPr/>
              <p14:nvPr>
                <p:extLst>
                  <p:ext uri="{42D2F446-02D8-4167-A562-619A0277C38B}">
                    <p15:isNarration xmlns:p15="http://schemas.microsoft.com/office/powerpoint/2012/main" val="1"/>
                  </p:ext>
                </p:extLst>
              </p14:nvPr>
            </p14:nvContentPartPr>
            <p14:xfrm>
              <a:off x="1234440" y="2253240"/>
              <a:ext cx="8556120" cy="2829240"/>
            </p14:xfrm>
          </p:contentPart>
        </mc:Choice>
        <mc:Fallback>
          <p:pic>
            <p:nvPicPr>
              <p:cNvPr id="4" name="Ink 3">
                <a:extLst>
                  <a:ext uri="{FF2B5EF4-FFF2-40B4-BE49-F238E27FC236}">
                    <a16:creationId xmlns:a16="http://schemas.microsoft.com/office/drawing/2014/main" id="{DF24D6D1-2163-433B-871E-F840BCE8FFAD}"/>
                  </a:ext>
                </a:extLst>
              </p:cNvPr>
              <p:cNvPicPr>
                <a:picLocks noGrp="1" noRot="1" noChangeAspect="1" noMove="1" noResize="1" noEditPoints="1" noAdjustHandles="1" noChangeArrowheads="1" noChangeShapeType="1"/>
              </p:cNvPicPr>
              <p:nvPr/>
            </p:nvPicPr>
            <p:blipFill>
              <a:blip r:embed="rId5"/>
              <a:stretch>
                <a:fillRect/>
              </a:stretch>
            </p:blipFill>
            <p:spPr>
              <a:xfrm>
                <a:off x="1225080" y="2243880"/>
                <a:ext cx="8574840" cy="2847960"/>
              </a:xfrm>
              <a:prstGeom prst="rect">
                <a:avLst/>
              </a:prstGeom>
            </p:spPr>
          </p:pic>
        </mc:Fallback>
      </mc:AlternateContent>
      <p:pic>
        <p:nvPicPr>
          <p:cNvPr id="7" name="Audio 6">
            <a:hlinkClick r:id="" action="ppaction://media"/>
            <a:extLst>
              <a:ext uri="{FF2B5EF4-FFF2-40B4-BE49-F238E27FC236}">
                <a16:creationId xmlns:a16="http://schemas.microsoft.com/office/drawing/2014/main" id="{2473ABF3-ED60-4396-A970-FB0437B9529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34774996"/>
      </p:ext>
    </p:extLst>
  </p:cSld>
  <p:clrMapOvr>
    <a:masterClrMapping/>
  </p:clrMapOvr>
  <mc:AlternateContent xmlns:mc="http://schemas.openxmlformats.org/markup-compatibility/2006">
    <mc:Choice xmlns:p14="http://schemas.microsoft.com/office/powerpoint/2010/main" Requires="p14">
      <p:transition spd="slow" p14:dur="2000" advTm="47727"/>
    </mc:Choice>
    <mc:Fallback>
      <p:transition spd="slow" advTm="47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59"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22B2D3-CAF7-4A3C-AEDE-1B1987EFEC36}"/>
              </a:ext>
            </a:extLst>
          </p:cNvPr>
          <p:cNvSpPr txBox="1"/>
          <p:nvPr/>
        </p:nvSpPr>
        <p:spPr>
          <a:xfrm>
            <a:off x="489857" y="218105"/>
            <a:ext cx="6096000" cy="461665"/>
          </a:xfrm>
          <a:prstGeom prst="rect">
            <a:avLst/>
          </a:prstGeom>
          <a:noFill/>
        </p:spPr>
        <p:txBody>
          <a:bodyPr wrap="square">
            <a:spAutoFit/>
          </a:bodyPr>
          <a:lstStyle/>
          <a:p>
            <a:r>
              <a:rPr lang="en-IN" sz="2400" b="1" dirty="0">
                <a:latin typeface="Times New Roman" panose="02020603050405020304" pitchFamily="18" charset="0"/>
                <a:cs typeface="Times New Roman" panose="02020603050405020304" pitchFamily="18" charset="0"/>
              </a:rPr>
              <a:t>Examples of descriptive analytics</a:t>
            </a:r>
          </a:p>
        </p:txBody>
      </p:sp>
      <p:sp>
        <p:nvSpPr>
          <p:cNvPr id="5" name="TextBox 4">
            <a:extLst>
              <a:ext uri="{FF2B5EF4-FFF2-40B4-BE49-F238E27FC236}">
                <a16:creationId xmlns:a16="http://schemas.microsoft.com/office/drawing/2014/main" id="{B5131E31-EEBB-4757-AF23-5DB0926233E1}"/>
              </a:ext>
            </a:extLst>
          </p:cNvPr>
          <p:cNvSpPr txBox="1"/>
          <p:nvPr/>
        </p:nvSpPr>
        <p:spPr>
          <a:xfrm>
            <a:off x="783770" y="1208038"/>
            <a:ext cx="11092544" cy="3411511"/>
          </a:xfrm>
          <a:prstGeom prst="rect">
            <a:avLst/>
          </a:prstGeom>
          <a:noFill/>
        </p:spPr>
        <p:txBody>
          <a:bodyPr wrap="square">
            <a:spAutoFit/>
          </a:bodyPr>
          <a:lstStyle/>
          <a:p>
            <a:pPr>
              <a:lnSpc>
                <a:spcPct val="150000"/>
              </a:lnSpc>
              <a:spcBef>
                <a:spcPts val="600"/>
              </a:spcBef>
              <a:spcAft>
                <a:spcPts val="600"/>
              </a:spcAft>
            </a:pPr>
            <a:r>
              <a:rPr lang="en-US" sz="2400" dirty="0">
                <a:latin typeface="Times New Roman" panose="02020603050405020304" pitchFamily="18" charset="0"/>
                <a:cs typeface="Times New Roman" panose="02020603050405020304" pitchFamily="18" charset="0"/>
              </a:rPr>
              <a:t>How descriptive analytics can be used include the following:</a:t>
            </a:r>
          </a:p>
          <a:p>
            <a:pPr marL="342900" indent="-342900">
              <a:lnSpc>
                <a:spcPct val="150000"/>
              </a:lnSpc>
              <a:spcBef>
                <a:spcPts val="600"/>
              </a:spcBef>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Summarizing past events such as sales and operations data or marketing campaigns</a:t>
            </a:r>
          </a:p>
          <a:p>
            <a:pPr marL="342900" indent="-342900">
              <a:lnSpc>
                <a:spcPct val="150000"/>
              </a:lnSpc>
              <a:spcBef>
                <a:spcPts val="600"/>
              </a:spcBef>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Social media usage and engagement data such as Instagram or Facebook likes</a:t>
            </a:r>
          </a:p>
          <a:p>
            <a:pPr marL="342900" indent="-342900">
              <a:lnSpc>
                <a:spcPct val="150000"/>
              </a:lnSpc>
              <a:spcBef>
                <a:spcPts val="600"/>
              </a:spcBef>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Reporting general trends</a:t>
            </a:r>
          </a:p>
          <a:p>
            <a:pPr marL="342900" indent="-342900">
              <a:lnSpc>
                <a:spcPct val="150000"/>
              </a:lnSpc>
              <a:spcBef>
                <a:spcPts val="600"/>
              </a:spcBef>
              <a:spcAft>
                <a:spcPts val="600"/>
              </a:spcAf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Collating survey results</a:t>
            </a:r>
            <a:endParaRPr lang="en-IN" sz="2400" dirty="0">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38C471C7-6D20-463B-AEB7-8BD9D27E48C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786170336"/>
      </p:ext>
    </p:extLst>
  </p:cSld>
  <p:clrMapOvr>
    <a:masterClrMapping/>
  </p:clrMapOvr>
  <mc:AlternateContent xmlns:mc="http://schemas.openxmlformats.org/markup-compatibility/2006">
    <mc:Choice xmlns:p14="http://schemas.microsoft.com/office/powerpoint/2010/main" Requires="p14">
      <p:transition spd="slow" p14:dur="2000" advTm="32052"/>
    </mc:Choice>
    <mc:Fallback>
      <p:transition spd="slow" advTm="32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1F7F03-497F-4D8F-9406-520D524F9F56}"/>
              </a:ext>
            </a:extLst>
          </p:cNvPr>
          <p:cNvSpPr txBox="1"/>
          <p:nvPr/>
        </p:nvSpPr>
        <p:spPr>
          <a:xfrm>
            <a:off x="727618" y="356167"/>
            <a:ext cx="6094140" cy="461665"/>
          </a:xfrm>
          <a:prstGeom prst="rect">
            <a:avLst/>
          </a:prstGeom>
          <a:noFill/>
        </p:spPr>
        <p:txBody>
          <a:bodyPr wrap="square">
            <a:spAutoFit/>
          </a:bodyPr>
          <a:lstStyle/>
          <a:p>
            <a:r>
              <a:rPr lang="en-US" sz="2400" b="1" dirty="0">
                <a:solidFill>
                  <a:srgbClr val="FF0000"/>
                </a:solidFill>
                <a:latin typeface="Times New Roman" panose="02020603050405020304" pitchFamily="18" charset="0"/>
                <a:cs typeface="Times New Roman" panose="02020603050405020304" pitchFamily="18" charset="0"/>
              </a:rPr>
              <a:t>Diagnostic Analytics</a:t>
            </a:r>
            <a:endParaRPr lang="en-IN" sz="2400" b="1" dirty="0">
              <a:solidFill>
                <a:srgbClr val="FF0000"/>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B5A0D216-3FB2-4712-AE2F-0324E07CAFF9}"/>
              </a:ext>
            </a:extLst>
          </p:cNvPr>
          <p:cNvSpPr txBox="1"/>
          <p:nvPr/>
        </p:nvSpPr>
        <p:spPr>
          <a:xfrm>
            <a:off x="827978" y="1092148"/>
            <a:ext cx="10981163" cy="3416320"/>
          </a:xfrm>
          <a:prstGeom prst="rect">
            <a:avLst/>
          </a:prstGeom>
          <a:noFill/>
        </p:spPr>
        <p:txBody>
          <a:bodyPr wrap="square">
            <a:spAutoFit/>
          </a:bodyPr>
          <a:lstStyle/>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Answer the question, “</a:t>
            </a:r>
            <a:r>
              <a:rPr lang="en-US" sz="2400" dirty="0">
                <a:solidFill>
                  <a:srgbClr val="FF0000"/>
                </a:solidFill>
                <a:latin typeface="Times New Roman" panose="02020603050405020304" pitchFamily="18" charset="0"/>
                <a:cs typeface="Times New Roman" panose="02020603050405020304" pitchFamily="18" charset="0"/>
              </a:rPr>
              <a:t>Why did it happen</a:t>
            </a:r>
            <a:r>
              <a:rPr lang="en-US" sz="2400" dirty="0">
                <a:latin typeface="Times New Roman" panose="02020603050405020304" pitchFamily="18" charset="0"/>
                <a:cs typeface="Times New Roman" panose="02020603050405020304" pitchFamily="18" charset="0"/>
              </a:rPr>
              <a:t>?</a:t>
            </a:r>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It examines the data or content to find out the answer the </a:t>
            </a:r>
            <a:r>
              <a:rPr lang="en-US" sz="2400" dirty="0" err="1">
                <a:latin typeface="Times New Roman" panose="02020603050405020304" pitchFamily="18" charset="0"/>
                <a:cs typeface="Times New Roman" panose="02020603050405020304" pitchFamily="18" charset="0"/>
              </a:rPr>
              <a:t>behaviour</a:t>
            </a:r>
            <a:r>
              <a:rPr lang="en-US" sz="2400" dirty="0">
                <a:latin typeface="Times New Roman" panose="02020603050405020304" pitchFamily="18" charset="0"/>
                <a:cs typeface="Times New Roman" panose="02020603050405020304" pitchFamily="18" charset="0"/>
              </a:rPr>
              <a:t> and occurrence of an event.</a:t>
            </a:r>
          </a:p>
          <a:p>
            <a:pPr marL="285750" indent="-285750" algn="just">
              <a:buFont typeface="Arial" panose="020B0604020202020204" pitchFamily="34" charset="0"/>
              <a:buChar char="•"/>
            </a:pPr>
            <a:r>
              <a:rPr lang="en-US" sz="2400" b="0" i="0" dirty="0">
                <a:solidFill>
                  <a:srgbClr val="323C3E"/>
                </a:solidFill>
                <a:effectLst/>
                <a:latin typeface="Times New Roman" panose="02020603050405020304" pitchFamily="18" charset="0"/>
                <a:cs typeface="Times New Roman" panose="02020603050405020304" pitchFamily="18" charset="0"/>
              </a:rPr>
              <a:t>Diagnostic analytics enables you to better understand your data and respond more quickly to critical workforce questions.</a:t>
            </a:r>
          </a:p>
          <a:p>
            <a:pPr marL="285750" indent="-285750" algn="just">
              <a:buFont typeface="Arial" panose="020B0604020202020204" pitchFamily="34" charset="0"/>
              <a:buChar char="•"/>
            </a:pPr>
            <a:r>
              <a:rPr lang="en-US" sz="2400" dirty="0">
                <a:solidFill>
                  <a:srgbClr val="323C3E"/>
                </a:solidFill>
                <a:latin typeface="Times New Roman" panose="02020603050405020304" pitchFamily="18" charset="0"/>
                <a:cs typeface="Times New Roman" panose="02020603050405020304" pitchFamily="18" charset="0"/>
              </a:rPr>
              <a:t>It</a:t>
            </a:r>
            <a:r>
              <a:rPr lang="en-US" sz="2400" b="0" i="0" dirty="0">
                <a:solidFill>
                  <a:srgbClr val="323C3E"/>
                </a:solidFill>
                <a:effectLst/>
                <a:latin typeface="Times New Roman" panose="02020603050405020304" pitchFamily="18" charset="0"/>
                <a:cs typeface="Times New Roman" panose="02020603050405020304" pitchFamily="18" charset="0"/>
              </a:rPr>
              <a:t> is the quickest and easiest way for businesses to understand their employees and solve complex workforce problems. </a:t>
            </a:r>
          </a:p>
          <a:p>
            <a:pPr marL="285750" indent="-285750" algn="just">
              <a:buFont typeface="Arial" panose="020B0604020202020204" pitchFamily="34" charset="0"/>
              <a:buChar char="•"/>
            </a:pPr>
            <a:r>
              <a:rPr lang="en-US" sz="2400" b="0" i="0" dirty="0">
                <a:solidFill>
                  <a:srgbClr val="323C3E"/>
                </a:solidFill>
                <a:effectLst/>
                <a:latin typeface="Times New Roman" panose="02020603050405020304" pitchFamily="18" charset="0"/>
                <a:cs typeface="Times New Roman" panose="02020603050405020304" pitchFamily="18" charset="0"/>
              </a:rPr>
              <a:t>Managers can easily search, filter, and compare individuals using interactive data </a:t>
            </a:r>
            <a:r>
              <a:rPr lang="en-US" sz="2400" b="0" i="0" dirty="0" err="1">
                <a:solidFill>
                  <a:srgbClr val="323C3E"/>
                </a:solidFill>
                <a:effectLst/>
                <a:latin typeface="Times New Roman" panose="02020603050405020304" pitchFamily="18" charset="0"/>
                <a:cs typeface="Times New Roman" panose="02020603050405020304" pitchFamily="18" charset="0"/>
              </a:rPr>
              <a:t>visualisation</a:t>
            </a:r>
            <a:r>
              <a:rPr lang="en-US" sz="2400" b="0" i="0" dirty="0">
                <a:solidFill>
                  <a:srgbClr val="323C3E"/>
                </a:solidFill>
                <a:effectLst/>
                <a:latin typeface="Times New Roman" panose="02020603050405020304" pitchFamily="18" charset="0"/>
                <a:cs typeface="Times New Roman" panose="02020603050405020304" pitchFamily="18" charset="0"/>
              </a:rPr>
              <a:t> tools that </a:t>
            </a:r>
            <a:r>
              <a:rPr lang="en-US" sz="2400" b="0" i="0" dirty="0" err="1">
                <a:solidFill>
                  <a:srgbClr val="323C3E"/>
                </a:solidFill>
                <a:effectLst/>
                <a:latin typeface="Times New Roman" panose="02020603050405020304" pitchFamily="18" charset="0"/>
                <a:cs typeface="Times New Roman" panose="02020603050405020304" pitchFamily="18" charset="0"/>
              </a:rPr>
              <a:t>centralise</a:t>
            </a:r>
            <a:r>
              <a:rPr lang="en-US" sz="2400" b="0" i="0" dirty="0">
                <a:solidFill>
                  <a:srgbClr val="323C3E"/>
                </a:solidFill>
                <a:effectLst/>
                <a:latin typeface="Times New Roman" panose="02020603050405020304" pitchFamily="18" charset="0"/>
                <a:cs typeface="Times New Roman" panose="02020603050405020304" pitchFamily="18" charset="0"/>
              </a:rPr>
              <a:t> information from various sources.</a:t>
            </a:r>
            <a:endParaRPr lang="en-IN" sz="2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F7D47924-34B3-4DCA-BDB6-1765740C26FF}"/>
              </a:ext>
            </a:extLst>
          </p:cNvPr>
          <p:cNvSpPr txBox="1"/>
          <p:nvPr/>
        </p:nvSpPr>
        <p:spPr>
          <a:xfrm>
            <a:off x="827977" y="5442686"/>
            <a:ext cx="11193037" cy="830997"/>
          </a:xfrm>
          <a:prstGeom prst="rect">
            <a:avLst/>
          </a:prstGeom>
          <a:noFill/>
        </p:spPr>
        <p:txBody>
          <a:bodyPr wrap="square">
            <a:spAutoFit/>
          </a:bodyPr>
          <a:lstStyle/>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Healthcare for identifying the influence of medications on a specific patient segment with other filters like diagnoses and prescribed medication.</a:t>
            </a:r>
            <a:endParaRPr lang="en-IN" sz="24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01168ADC-2756-453B-B29D-AE22EE985C52}"/>
              </a:ext>
            </a:extLst>
          </p:cNvPr>
          <p:cNvSpPr txBox="1"/>
          <p:nvPr/>
        </p:nvSpPr>
        <p:spPr>
          <a:xfrm>
            <a:off x="827978" y="4822131"/>
            <a:ext cx="6094140" cy="461665"/>
          </a:xfrm>
          <a:prstGeom prst="rect">
            <a:avLst/>
          </a:prstGeom>
          <a:noFill/>
        </p:spPr>
        <p:txBody>
          <a:bodyPr wrap="square">
            <a:spAutoFit/>
          </a:bodyPr>
          <a:lstStyle/>
          <a:p>
            <a:r>
              <a:rPr lang="en-US" sz="2400" b="1" dirty="0">
                <a:solidFill>
                  <a:srgbClr val="FF0000"/>
                </a:solidFill>
                <a:latin typeface="Times New Roman" panose="02020603050405020304" pitchFamily="18" charset="0"/>
                <a:cs typeface="Times New Roman" panose="02020603050405020304" pitchFamily="18" charset="0"/>
              </a:rPr>
              <a:t>Examples</a:t>
            </a:r>
            <a:endParaRPr lang="en-IN" sz="2400" b="1" dirty="0">
              <a:solidFill>
                <a:srgbClr val="FF0000"/>
              </a:solidFill>
              <a:latin typeface="Times New Roman" panose="02020603050405020304" pitchFamily="18" charset="0"/>
              <a:cs typeface="Times New Roman" panose="02020603050405020304" pitchFamily="18" charset="0"/>
            </a:endParaRPr>
          </a:p>
        </p:txBody>
      </p:sp>
      <p:pic>
        <p:nvPicPr>
          <p:cNvPr id="2" name="Audio 1">
            <a:hlinkClick r:id="" action="ppaction://media"/>
            <a:extLst>
              <a:ext uri="{FF2B5EF4-FFF2-40B4-BE49-F238E27FC236}">
                <a16:creationId xmlns:a16="http://schemas.microsoft.com/office/drawing/2014/main" id="{4F095873-19CF-4344-9716-5BAFA37C713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675425895"/>
      </p:ext>
    </p:extLst>
  </p:cSld>
  <p:clrMapOvr>
    <a:masterClrMapping/>
  </p:clrMapOvr>
  <mc:AlternateContent xmlns:mc="http://schemas.openxmlformats.org/markup-compatibility/2006">
    <mc:Choice xmlns:p14="http://schemas.microsoft.com/office/powerpoint/2010/main" Requires="p14">
      <p:transition spd="slow" p14:dur="2000" advTm="58361"/>
    </mc:Choice>
    <mc:Fallback>
      <p:transition spd="slow" advTm="58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E0B528-CFEC-41E5-95C5-85559EDD09BF}"/>
              </a:ext>
            </a:extLst>
          </p:cNvPr>
          <p:cNvSpPr txBox="1"/>
          <p:nvPr/>
        </p:nvSpPr>
        <p:spPr>
          <a:xfrm>
            <a:off x="500743" y="393451"/>
            <a:ext cx="6096000" cy="461665"/>
          </a:xfrm>
          <a:prstGeom prst="rect">
            <a:avLst/>
          </a:prstGeom>
          <a:noFill/>
        </p:spPr>
        <p:txBody>
          <a:bodyPr wrap="square">
            <a:spAutoFit/>
          </a:bodyPr>
          <a:lstStyle/>
          <a:p>
            <a:r>
              <a:rPr lang="en-IN" sz="2400" b="1" dirty="0">
                <a:solidFill>
                  <a:srgbClr val="FF0000"/>
                </a:solidFill>
                <a:latin typeface="Times New Roman" panose="02020603050405020304" pitchFamily="18" charset="0"/>
                <a:cs typeface="Times New Roman" panose="02020603050405020304" pitchFamily="18" charset="0"/>
              </a:rPr>
              <a:t>Predictive analytics</a:t>
            </a:r>
          </a:p>
        </p:txBody>
      </p:sp>
      <p:sp>
        <p:nvSpPr>
          <p:cNvPr id="5" name="TextBox 4">
            <a:extLst>
              <a:ext uri="{FF2B5EF4-FFF2-40B4-BE49-F238E27FC236}">
                <a16:creationId xmlns:a16="http://schemas.microsoft.com/office/drawing/2014/main" id="{0F6DF7DB-4E76-45DE-9A52-6167D64E73F2}"/>
              </a:ext>
            </a:extLst>
          </p:cNvPr>
          <p:cNvSpPr txBox="1"/>
          <p:nvPr/>
        </p:nvSpPr>
        <p:spPr>
          <a:xfrm>
            <a:off x="685800" y="1030852"/>
            <a:ext cx="11353800" cy="2308324"/>
          </a:xfrm>
          <a:prstGeom prst="rect">
            <a:avLst/>
          </a:prstGeom>
          <a:noFill/>
        </p:spPr>
        <p:txBody>
          <a:bodyPr wrap="square">
            <a:spAutoFit/>
          </a:bodyPr>
          <a:lstStyle/>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Predictive analytics, as its name implies, is focused on predicting and understanding </a:t>
            </a:r>
            <a:r>
              <a:rPr lang="en-US" sz="2400" dirty="0">
                <a:solidFill>
                  <a:srgbClr val="FF0000"/>
                </a:solidFill>
                <a:latin typeface="Times New Roman" panose="02020603050405020304" pitchFamily="18" charset="0"/>
                <a:cs typeface="Times New Roman" panose="02020603050405020304" pitchFamily="18" charset="0"/>
              </a:rPr>
              <a:t>what could happen</a:t>
            </a:r>
            <a:r>
              <a:rPr lang="en-US" sz="2400" dirty="0">
                <a:latin typeface="Times New Roman" panose="02020603050405020304" pitchFamily="18" charset="0"/>
                <a:cs typeface="Times New Roman" panose="02020603050405020304" pitchFamily="18" charset="0"/>
              </a:rPr>
              <a:t> in the future. </a:t>
            </a:r>
          </a:p>
          <a:p>
            <a:pPr marL="342900" indent="-342900">
              <a:buFont typeface="Arial" panose="020B0604020202020204" pitchFamily="34" charset="0"/>
              <a:buChar char="•"/>
            </a:pPr>
            <a:r>
              <a:rPr lang="en-US" sz="2400" dirty="0" err="1">
                <a:latin typeface="Times New Roman" panose="02020603050405020304" pitchFamily="18" charset="0"/>
                <a:cs typeface="Times New Roman" panose="02020603050405020304" pitchFamily="18" charset="0"/>
              </a:rPr>
              <a:t>Analysing</a:t>
            </a:r>
            <a:r>
              <a:rPr lang="en-US" sz="2400" dirty="0">
                <a:latin typeface="Times New Roman" panose="02020603050405020304" pitchFamily="18" charset="0"/>
                <a:cs typeface="Times New Roman" panose="02020603050405020304" pitchFamily="18" charset="0"/>
              </a:rPr>
              <a:t> past data patterns and trends by looking at historical data and customer insights can predict what might happen going forward and, in doing so, inform many aspects of a business, including setting realistic goals, effective planning, managing performance expectations and avoiding risks.</a:t>
            </a:r>
            <a:endParaRPr lang="en-IN" sz="24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64158DFF-AB75-45AD-BCE8-2FD71AEDCDDE}"/>
              </a:ext>
            </a:extLst>
          </p:cNvPr>
          <p:cNvSpPr txBox="1"/>
          <p:nvPr/>
        </p:nvSpPr>
        <p:spPr>
          <a:xfrm>
            <a:off x="500743" y="3514912"/>
            <a:ext cx="6096000" cy="461665"/>
          </a:xfrm>
          <a:prstGeom prst="rect">
            <a:avLst/>
          </a:prstGeom>
          <a:noFill/>
        </p:spPr>
        <p:txBody>
          <a:bodyPr wrap="square">
            <a:spAutoFit/>
          </a:bodyPr>
          <a:lstStyle/>
          <a:p>
            <a:r>
              <a:rPr lang="en-US" sz="2400" dirty="0">
                <a:solidFill>
                  <a:srgbClr val="FF0000"/>
                </a:solidFill>
                <a:latin typeface="Times New Roman" panose="02020603050405020304" pitchFamily="18" charset="0"/>
                <a:cs typeface="Times New Roman" panose="02020603050405020304" pitchFamily="18" charset="0"/>
              </a:rPr>
              <a:t>How does predictive analytics work? </a:t>
            </a:r>
            <a:endParaRPr lang="en-IN" sz="2400" dirty="0">
              <a:solidFill>
                <a:srgbClr val="FF0000"/>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7EE0F210-D2D5-4C85-B538-DA9E6F0FB7C2}"/>
              </a:ext>
            </a:extLst>
          </p:cNvPr>
          <p:cNvSpPr txBox="1"/>
          <p:nvPr/>
        </p:nvSpPr>
        <p:spPr>
          <a:xfrm>
            <a:off x="500743" y="3976577"/>
            <a:ext cx="11190514" cy="2677656"/>
          </a:xfrm>
          <a:prstGeom prst="rect">
            <a:avLst/>
          </a:prstGeom>
          <a:noFill/>
        </p:spPr>
        <p:txBody>
          <a:bodyPr wrap="square">
            <a:spAutoFit/>
          </a:bodyPr>
          <a:lstStyle/>
          <a:p>
            <a:pPr marL="342900" indent="-342900" algn="just">
              <a:buFont typeface="Arial" panose="020B0604020202020204" pitchFamily="34" charset="0"/>
              <a:buChar char="•"/>
            </a:pPr>
            <a:r>
              <a:rPr lang="en-US" sz="2400" b="0" i="0" dirty="0">
                <a:solidFill>
                  <a:srgbClr val="231F20"/>
                </a:solidFill>
                <a:effectLst/>
                <a:latin typeface="Times New Roman" panose="02020603050405020304" pitchFamily="18" charset="0"/>
                <a:cs typeface="Times New Roman" panose="02020603050405020304" pitchFamily="18" charset="0"/>
              </a:rPr>
              <a:t>Predictive analytics is based on probabilities. </a:t>
            </a:r>
          </a:p>
          <a:p>
            <a:pPr marL="342900" indent="-342900" algn="just">
              <a:buFont typeface="Arial" panose="020B0604020202020204" pitchFamily="34" charset="0"/>
              <a:buChar char="•"/>
            </a:pPr>
            <a:r>
              <a:rPr lang="en-US" sz="2400" b="0" i="0" dirty="0">
                <a:solidFill>
                  <a:srgbClr val="231F20"/>
                </a:solidFill>
                <a:effectLst/>
                <a:latin typeface="Times New Roman" panose="02020603050405020304" pitchFamily="18" charset="0"/>
                <a:cs typeface="Times New Roman" panose="02020603050405020304" pitchFamily="18" charset="0"/>
              </a:rPr>
              <a:t>Using a variety of techniques – such as data mining, statistical modelling (mathematical relationships between variables to predict outcomes) and machine learning algorithms (classification, regression and clustering techniques) – predictive analytics attempts to forecast possible future outcomes and the likelihood of those events. To make predictions, machine learning algorithms, for example, take existing data and attempt to fill in the missing data with the best possible guesses.</a:t>
            </a:r>
            <a:endParaRPr lang="en-IN" sz="2400"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4774694D-2197-4726-A794-61ED683F92D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931132092"/>
      </p:ext>
    </p:extLst>
  </p:cSld>
  <p:clrMapOvr>
    <a:masterClrMapping/>
  </p:clrMapOvr>
  <mc:AlternateContent xmlns:mc="http://schemas.openxmlformats.org/markup-compatibility/2006">
    <mc:Choice xmlns:p14="http://schemas.microsoft.com/office/powerpoint/2010/main" Requires="p14">
      <p:transition spd="slow" p14:dur="2000" advTm="74941"/>
    </mc:Choice>
    <mc:Fallback>
      <p:transition spd="slow" advTm="749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9E15257-223C-4A5B-A41B-FECB6CA46EA0}"/>
              </a:ext>
            </a:extLst>
          </p:cNvPr>
          <p:cNvSpPr txBox="1"/>
          <p:nvPr/>
        </p:nvSpPr>
        <p:spPr>
          <a:xfrm>
            <a:off x="533399" y="587553"/>
            <a:ext cx="10831286" cy="3903954"/>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Since predictive analytics can tell a business what could happen in the future, this methodology empowers executives and managers to take a more proactive, data-driven approach to business strategy and decision making. </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Businesses can use predictive analytics for anything from forecasting customer behavior and purchasing patterns to identifying sales trends.</a:t>
            </a:r>
          </a:p>
          <a:p>
            <a:pPr marL="342900" indent="-342900" algn="just">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 Predictions can also help forecast such things as supply chain, operations and inventory demands.</a:t>
            </a:r>
            <a:endParaRPr lang="en-IN" sz="2400" dirty="0">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id="{501B1C74-31CA-445E-AC14-F206A0AA58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370042148"/>
      </p:ext>
    </p:extLst>
  </p:cSld>
  <p:clrMapOvr>
    <a:masterClrMapping/>
  </p:clrMapOvr>
  <mc:AlternateContent xmlns:mc="http://schemas.openxmlformats.org/markup-compatibility/2006">
    <mc:Choice xmlns:p14="http://schemas.microsoft.com/office/powerpoint/2010/main" Requires="p14">
      <p:transition spd="slow" p14:dur="2000" advTm="32029"/>
    </mc:Choice>
    <mc:Fallback>
      <p:transition spd="slow" advTm="320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351</TotalTime>
  <Words>1147</Words>
  <Application>Microsoft Office PowerPoint</Application>
  <PresentationFormat>Widescreen</PresentationFormat>
  <Paragraphs>81</Paragraphs>
  <Slides>14</Slides>
  <Notes>1</Notes>
  <HiddenSlides>0</HiddenSlides>
  <MMClips>14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roboto</vt:lpstr>
      <vt:lpstr>roboto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Jyoti Parsola</dc:creator>
  <cp:lastModifiedBy>Jyoti Parsola</cp:lastModifiedBy>
  <cp:revision>16</cp:revision>
  <dcterms:created xsi:type="dcterms:W3CDTF">2021-10-05T05:54:24Z</dcterms:created>
  <dcterms:modified xsi:type="dcterms:W3CDTF">2022-02-23T06:54:30Z</dcterms:modified>
</cp:coreProperties>
</file>

<file path=docProps/thumbnail.jpeg>
</file>